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72" r:id="rId3"/>
    <p:sldId id="290" r:id="rId4"/>
    <p:sldId id="311" r:id="rId5"/>
    <p:sldId id="291" r:id="rId6"/>
    <p:sldId id="271" r:id="rId7"/>
    <p:sldId id="288" r:id="rId8"/>
    <p:sldId id="289" r:id="rId9"/>
    <p:sldId id="263" r:id="rId10"/>
    <p:sldId id="264" r:id="rId11"/>
    <p:sldId id="265" r:id="rId12"/>
    <p:sldId id="303" r:id="rId13"/>
    <p:sldId id="302" r:id="rId14"/>
    <p:sldId id="297" r:id="rId15"/>
    <p:sldId id="292" r:id="rId16"/>
    <p:sldId id="284" r:id="rId17"/>
    <p:sldId id="285" r:id="rId18"/>
    <p:sldId id="286" r:id="rId19"/>
    <p:sldId id="301" r:id="rId20"/>
    <p:sldId id="296" r:id="rId21"/>
    <p:sldId id="304" r:id="rId22"/>
    <p:sldId id="298" r:id="rId23"/>
    <p:sldId id="299" r:id="rId24"/>
    <p:sldId id="300" r:id="rId25"/>
    <p:sldId id="280" r:id="rId26"/>
    <p:sldId id="308" r:id="rId27"/>
    <p:sldId id="281" r:id="rId28"/>
    <p:sldId id="309" r:id="rId29"/>
    <p:sldId id="282" r:id="rId30"/>
    <p:sldId id="310" r:id="rId31"/>
    <p:sldId id="283" r:id="rId32"/>
    <p:sldId id="306" r:id="rId33"/>
    <p:sldId id="307" r:id="rId34"/>
  </p:sldIdLst>
  <p:sldSz cx="9144000" cy="6858000" type="screen4x3"/>
  <p:notesSz cx="6858000" cy="9947275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1CF32-1334-4905-A0F0-F207B029C3FF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400"/>
            <a:ext cx="5486400" cy="4476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30D56-3286-4036-B862-23EB40CD050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905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fld id="{E7E131F1-A9E8-4320-BD2D-D52B59DF080E}" type="slidenum">
              <a:rPr lang="en-US" altLang="th-TH" sz="1200" smtClean="0"/>
              <a:pPr eaLnBrk="1" hangingPunct="1"/>
              <a:t>32</a:t>
            </a:fld>
            <a:endParaRPr lang="th-TH" altLang="th-TH" sz="1200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724956"/>
            <a:ext cx="5029200" cy="447627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h-TH" altLang="th-TH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BEAA4-5683-4856-B06B-AEA4DBF81FFE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543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th-TH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A8DBD-E7A4-4668-99AB-BD3E240AF0AE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42726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D49D-3F94-47FE-AA0D-6B1900FE6238}" type="datetimeFigureOut">
              <a:rPr lang="th-TH" smtClean="0"/>
              <a:t>29/08/62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52075-0F4E-4B44-8DE1-57F31A669385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FM2Vcu-BRo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h-TH" sz="4000" dirty="0" smtClean="0"/>
              <a:t>ความหมายของ </a:t>
            </a:r>
            <a:r>
              <a:rPr lang="en-US" sz="4000" dirty="0" smtClean="0"/>
              <a:t>Software Process</a:t>
            </a:r>
            <a:endParaRPr lang="th-TH" sz="4000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b="1" u="sng" dirty="0" smtClean="0">
                <a:solidFill>
                  <a:srgbClr val="C00000"/>
                </a:solidFill>
              </a:rPr>
              <a:t>Software Engineering Process </a:t>
            </a:r>
            <a:r>
              <a:rPr lang="en-US" sz="2800" dirty="0" smtClean="0"/>
              <a:t>      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	</a:t>
            </a:r>
            <a:r>
              <a:rPr lang="th-TH" sz="2800" dirty="0" smtClean="0"/>
              <a:t>กลุ่มของขั้นตอนที่มีลำดับที่ต้องดำเนินการเพื่อสร้างซอฟต์แวร์หรือปรับปรุงระบบซอฟต์แวร์ที่มีอยู่ให้ได้ตามเป้าหมาย กระบวนการที่เกี่ยวกับการสร้างตามหลักการทางวิศวกรรมเพื่อให้ได้ซอฟต์แวร์ในลักษณะที่ประหยัดที่สุด(เสียค่าใช้จ่ายน้อยที่สุด) สามารถทำงานได้จริง และมีคุณภาพ</a:t>
            </a:r>
          </a:p>
          <a:p>
            <a:pPr eaLnBrk="1" hangingPunct="1"/>
            <a:r>
              <a:rPr lang="en-US" sz="2800" dirty="0" smtClean="0"/>
              <a:t>A set of partially ordered steps intended to reach                a goal. In software engineering the goal is to build a  software product or to enhance an existing one.</a:t>
            </a:r>
            <a:endParaRPr lang="th-TH" sz="2800" dirty="0" smtClean="0"/>
          </a:p>
          <a:p>
            <a:pPr eaLnBrk="1" hangingPunct="1"/>
            <a:endParaRPr lang="th-TH" sz="2800" dirty="0" smtClean="0"/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1EE987-4F4C-47CF-B785-A41062F889E3}" type="slidenum">
              <a:rPr lang="en-US" smtClean="0"/>
              <a:pPr/>
              <a:t>1</a:t>
            </a:fld>
            <a:endParaRPr lang="th-TH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Build and Fix Model : </a:t>
            </a:r>
            <a:r>
              <a:rPr lang="th-TH" dirty="0" smtClean="0"/>
              <a:t>เขียนโค้ดไปแก้ไปเรื่อยๆ</a:t>
            </a:r>
          </a:p>
        </p:txBody>
      </p:sp>
      <p:pic>
        <p:nvPicPr>
          <p:cNvPr id="40964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28125" t="26811" r="29633" b="38898"/>
          <a:stretch/>
        </p:blipFill>
        <p:spPr>
          <a:xfrm>
            <a:off x="323852" y="2344994"/>
            <a:ext cx="6119813" cy="3460494"/>
          </a:xfrm>
          <a:ln>
            <a:solidFill>
              <a:schemeClr val="tx1"/>
            </a:solidFill>
          </a:ln>
        </p:spPr>
      </p:pic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9856E7-CC22-4D5A-82C1-492B1C3E13EC}" type="slidenum">
              <a:rPr lang="en-US" smtClean="0"/>
              <a:pPr/>
              <a:t>10</a:t>
            </a:fld>
            <a:endParaRPr lang="th-TH" smtClean="0"/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6640513" y="5289551"/>
            <a:ext cx="1589346" cy="46166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Retirement</a:t>
            </a:r>
            <a:endParaRPr lang="th-TH" sz="2400"/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6640514" y="4195765"/>
            <a:ext cx="1901674" cy="83099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Maintenance </a:t>
            </a:r>
          </a:p>
          <a:p>
            <a:r>
              <a:rPr lang="en-US" sz="2400"/>
              <a:t>/ Evolution</a:t>
            </a:r>
            <a:endParaRPr lang="th-TH" sz="2400"/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6443664" y="2997202"/>
            <a:ext cx="2311082" cy="46166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Fix Defects(Bugs)</a:t>
            </a:r>
            <a:endParaRPr lang="th-TH" sz="2400"/>
          </a:p>
        </p:txBody>
      </p:sp>
      <p:sp>
        <p:nvSpPr>
          <p:cNvPr id="40968" name="Text Box 7"/>
          <p:cNvSpPr txBox="1">
            <a:spLocks noChangeArrowheads="1"/>
          </p:cNvSpPr>
          <p:nvPr/>
        </p:nvSpPr>
        <p:spPr bwMode="auto">
          <a:xfrm>
            <a:off x="323528" y="1844826"/>
            <a:ext cx="3541912" cy="46166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Coding and Build Software</a:t>
            </a:r>
            <a:endParaRPr lang="th-TH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Waterfall Model</a:t>
            </a:r>
            <a:endParaRPr lang="th-TH" dirty="0" smtClean="0"/>
          </a:p>
        </p:txBody>
      </p:sp>
      <p:pic>
        <p:nvPicPr>
          <p:cNvPr id="419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530" y="847253"/>
            <a:ext cx="8640960" cy="4525963"/>
          </a:xfrm>
          <a:solidFill>
            <a:srgbClr val="000000"/>
          </a:solidFill>
          <a:ln>
            <a:solidFill>
              <a:schemeClr val="tx1"/>
            </a:solidFill>
          </a:ln>
        </p:spPr>
      </p:pic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3CD872-9B29-4CB0-B259-EA114841F4FD}" type="slidenum">
              <a:rPr lang="en-US" smtClean="0"/>
              <a:pPr/>
              <a:t>11</a:t>
            </a:fld>
            <a:endParaRPr lang="th-TH" smtClean="0"/>
          </a:p>
        </p:txBody>
      </p:sp>
      <p:sp>
        <p:nvSpPr>
          <p:cNvPr id="2" name="TextBox 1"/>
          <p:cNvSpPr txBox="1"/>
          <p:nvPr/>
        </p:nvSpPr>
        <p:spPr>
          <a:xfrm>
            <a:off x="107504" y="5373216"/>
            <a:ext cx="8856984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Specification(Analysis): Precise statement of what the </a:t>
            </a:r>
            <a:r>
              <a:rPr lang="en-US" b="1" dirty="0"/>
              <a:t>s</a:t>
            </a:r>
            <a:r>
              <a:rPr lang="en-US" b="1" dirty="0" smtClean="0"/>
              <a:t>oftware is to do and what to build. </a:t>
            </a:r>
            <a:r>
              <a:rPr lang="th-TH" b="1" dirty="0" smtClean="0"/>
              <a:t>ใช้ </a:t>
            </a:r>
            <a:r>
              <a:rPr lang="en-US" b="1" dirty="0" smtClean="0"/>
              <a:t>Logic, </a:t>
            </a:r>
            <a:r>
              <a:rPr lang="th-TH" b="1" dirty="0" smtClean="0"/>
              <a:t>แผนภาพ </a:t>
            </a:r>
            <a:r>
              <a:rPr lang="en-US" b="1" dirty="0" smtClean="0"/>
              <a:t>Data Flow, </a:t>
            </a:r>
            <a:r>
              <a:rPr lang="th-TH" b="1" dirty="0" smtClean="0"/>
              <a:t>แผนภาพ </a:t>
            </a:r>
            <a:r>
              <a:rPr lang="en-US" b="1" dirty="0" smtClean="0"/>
              <a:t>Finite State Machine </a:t>
            </a:r>
            <a:r>
              <a:rPr lang="th-TH" b="1" dirty="0" smtClean="0"/>
              <a:t>ในการเขียน </a:t>
            </a:r>
            <a:r>
              <a:rPr lang="en-US" b="1" dirty="0" smtClean="0"/>
              <a:t>Specification</a:t>
            </a:r>
            <a:endParaRPr lang="th-TH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b="1" u="sng" dirty="0" smtClean="0"/>
              <a:t>ข้อดีของ </a:t>
            </a:r>
            <a:r>
              <a:rPr lang="en-US" b="1" u="sng" dirty="0" smtClean="0"/>
              <a:t>Waterfall</a:t>
            </a:r>
          </a:p>
          <a:p>
            <a:r>
              <a:rPr lang="en-US" dirty="0" smtClean="0"/>
              <a:t>Document-based </a:t>
            </a:r>
            <a:r>
              <a:rPr lang="th-TH" dirty="0" smtClean="0"/>
              <a:t>ทำให้มีการระบุความต้องการ และ รายละเอียดไว้ชัดเจน ไม่ทะเลาะกัน</a:t>
            </a:r>
          </a:p>
          <a:p>
            <a:r>
              <a:rPr lang="en-US" dirty="0" smtClean="0"/>
              <a:t>Plan-based </a:t>
            </a:r>
            <a:r>
              <a:rPr lang="th-TH" dirty="0" smtClean="0"/>
              <a:t>ทำให้มีกำหนดการทำงาน ขั้นตอนชัดเจน แนวโน้มคุมงบประมาณ คุมเวลาได้ดี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b="1" u="sng" dirty="0" smtClean="0"/>
              <a:t>ข้อด้อยของ </a:t>
            </a:r>
            <a:r>
              <a:rPr lang="en-US" b="1" u="sng" dirty="0" smtClean="0"/>
              <a:t>Waterfall</a:t>
            </a:r>
          </a:p>
          <a:p>
            <a:r>
              <a:rPr lang="en-US" dirty="0" smtClean="0"/>
              <a:t>Document-based </a:t>
            </a:r>
            <a:r>
              <a:rPr lang="th-TH" dirty="0" smtClean="0"/>
              <a:t>หากเน้นการทำเอกสารมากเกินไป ทำให้เสียเวลา</a:t>
            </a:r>
          </a:p>
          <a:p>
            <a:r>
              <a:rPr lang="en-US" dirty="0" smtClean="0"/>
              <a:t>Tend to Freeze Requirements </a:t>
            </a:r>
            <a:r>
              <a:rPr lang="th-TH" dirty="0" smtClean="0"/>
              <a:t>มีแนวโน้มไม่ยอมรับการเปลี่ยนแปลงความต้องการ</a:t>
            </a:r>
            <a:endParaRPr lang="th-TH" dirty="0"/>
          </a:p>
          <a:p>
            <a:r>
              <a:rPr lang="th-TH" dirty="0" smtClean="0"/>
              <a:t>ต้องรอนานกว่าจะได้ใช้ซอฟต์แวร์เวอร์ชั่นแรก</a:t>
            </a:r>
          </a:p>
        </p:txBody>
      </p:sp>
    </p:spTree>
    <p:extLst>
      <p:ext uri="{BB962C8B-B14F-4D97-AF65-F5344CB8AC3E}">
        <p14:creationId xmlns:p14="http://schemas.microsoft.com/office/powerpoint/2010/main" val="4146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th-TH" dirty="0" smtClean="0"/>
              <a:t>ที่มาของการเกิดกระบวนการแบบ </a:t>
            </a:r>
            <a:r>
              <a:rPr lang="en-US" dirty="0" smtClean="0"/>
              <a:t>Agile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2736"/>
            <a:ext cx="8964488" cy="4525963"/>
          </a:xfrm>
        </p:spPr>
        <p:txBody>
          <a:bodyPr>
            <a:noAutofit/>
          </a:bodyPr>
          <a:lstStyle/>
          <a:p>
            <a:pPr lvl="1"/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เพื่อให้ได้ซอฟต์แวร์ที่ตอบความต้องการ เราต้องได้รับ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Feedback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</a:t>
            </a:r>
          </a:p>
          <a:p>
            <a:pPr lvl="1"/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เพื่อให้ได้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Feedback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 ต้องปล่อยซอฟต์แวร์ให้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User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ใช้บ่อยๆ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(Early Release)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เพื่อให้แก้ปัญหา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Integration Failed 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เราต้อง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Integrate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Test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บ่อยๆ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(Early Test, Often Integrate)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เพื่อให้ลดความเสี่ยงในการล้มเหลว เราต้องทำซอฟต์แวร์ทีละล็กทีละน้อย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(Small Release)</a:t>
            </a:r>
          </a:p>
          <a:p>
            <a:pPr lvl="1"/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สิ่งที่มีค่ามากที่สุดคือ ซอฟต์แวร์ที่ทำงานได้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Workable Software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ไม่ใช่ เอกสาร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Document</a:t>
            </a:r>
          </a:p>
          <a:p>
            <a:pPr lvl="1"/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3914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Process</a:t>
            </a:r>
            <a:endParaRPr lang="th-TH" dirty="0"/>
          </a:p>
        </p:txBody>
      </p:sp>
      <p:pic>
        <p:nvPicPr>
          <p:cNvPr id="10242" name="Picture 2" descr="https://d2myx53yhj7u4b.cloudfront.net/sites/default/files/agile-lifecyc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35" y="1124744"/>
            <a:ext cx="4907161" cy="478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6237312"/>
            <a:ext cx="881844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Agility </a:t>
            </a:r>
            <a:r>
              <a:rPr lang="th-TH" dirty="0" smtClean="0"/>
              <a:t>คือ ความสามารถในการเคลื่อนที่อย่างรวดเร็วเพื่อตอบสนองต่อการเปลี่ยนแปลง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" y="2764085"/>
            <a:ext cx="2123728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 smtClean="0"/>
              <a:t>ปล่อย </a:t>
            </a:r>
            <a:r>
              <a:rPr lang="en-US" dirty="0" smtClean="0"/>
              <a:t>Release</a:t>
            </a:r>
            <a:r>
              <a:rPr lang="th-TH" dirty="0" smtClean="0"/>
              <a:t>ซอฟต์แวร์ออกให้ </a:t>
            </a:r>
            <a:r>
              <a:rPr lang="en-US" dirty="0" smtClean="0"/>
              <a:t>User </a:t>
            </a:r>
            <a:r>
              <a:rPr lang="th-TH" dirty="0" smtClean="0"/>
              <a:t>ใช้บ่อยๆ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234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2" cstate="print"/>
          <a:srcRect l="27162" t="33034" r="26276" b="6427"/>
          <a:stretch>
            <a:fillRect/>
          </a:stretch>
        </p:blipFill>
        <p:spPr bwMode="auto">
          <a:xfrm>
            <a:off x="3431604" y="1628777"/>
            <a:ext cx="5676900" cy="4486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Agile Process </a:t>
            </a:r>
            <a:r>
              <a:rPr lang="th-TH" sz="4000" dirty="0" smtClean="0"/>
              <a:t>เป็นไปตาม </a:t>
            </a:r>
            <a:r>
              <a:rPr lang="en-US" sz="4000" dirty="0" smtClean="0"/>
              <a:t>Concepts </a:t>
            </a:r>
            <a:r>
              <a:rPr lang="th-TH" sz="4000" dirty="0" smtClean="0"/>
              <a:t>หลักของการด้าน ประกันคุณภาพ </a:t>
            </a:r>
            <a:r>
              <a:rPr lang="en-US" sz="4000" dirty="0" smtClean="0"/>
              <a:t>(Quality Assurance) </a:t>
            </a:r>
            <a:endParaRPr lang="th-TH" sz="4000" dirty="0" smtClean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600202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P : Plan </a:t>
            </a:r>
            <a:r>
              <a:rPr lang="th-TH" dirty="0" smtClean="0"/>
              <a:t>วางแผน</a:t>
            </a:r>
            <a:endParaRPr lang="en-US" dirty="0" smtClean="0"/>
          </a:p>
          <a:p>
            <a:pPr eaLnBrk="1" hangingPunct="1"/>
            <a:r>
              <a:rPr lang="en-US" dirty="0" smtClean="0"/>
              <a:t>D : Do </a:t>
            </a:r>
            <a:r>
              <a:rPr lang="th-TH" dirty="0" smtClean="0"/>
              <a:t>ดำเนินการ</a:t>
            </a:r>
            <a:endParaRPr lang="en-US" dirty="0" smtClean="0"/>
          </a:p>
          <a:p>
            <a:pPr eaLnBrk="1" hangingPunct="1"/>
            <a:r>
              <a:rPr lang="en-US" dirty="0" smtClean="0"/>
              <a:t>C : Check </a:t>
            </a:r>
            <a:r>
              <a:rPr lang="th-TH" dirty="0" smtClean="0"/>
              <a:t>เช็ค ติดตาม</a:t>
            </a:r>
            <a:endParaRPr lang="en-US" dirty="0" smtClean="0"/>
          </a:p>
          <a:p>
            <a:pPr eaLnBrk="1" hangingPunct="1"/>
            <a:r>
              <a:rPr lang="en-US" dirty="0" smtClean="0"/>
              <a:t>A : Act </a:t>
            </a:r>
            <a:r>
              <a:rPr lang="th-TH" dirty="0" smtClean="0"/>
              <a:t>แก้ไขปรับปรุง</a:t>
            </a: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AC03E6-6569-44B6-916D-C5AAD7011BE2}" type="slidenum">
              <a:rPr lang="en-US" smtClean="0"/>
              <a:pPr/>
              <a:t>15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20472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8329" r="7304" b="14735"/>
          <a:stretch>
            <a:fillRect/>
          </a:stretch>
        </p:blipFill>
        <p:spPr bwMode="auto">
          <a:xfrm>
            <a:off x="0" y="548680"/>
            <a:ext cx="91440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6422" t="19313" r="27089" b="9813"/>
          <a:stretch/>
        </p:blipFill>
        <p:spPr bwMode="auto">
          <a:xfrm>
            <a:off x="0" y="260648"/>
            <a:ext cx="529208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932040" y="908720"/>
            <a:ext cx="4355976" cy="1815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สิ่งที่เราให้ความสำคัญมากที่สุด คือ การทำให้ลูกค้าพอใจจากการได้ซอฟต์แวร์ที่มีคุณค่าตั้งแต่เนิ่นๆในโครงการ และ ได้ซอฟต์แวร์ที่ </a:t>
            </a:r>
            <a:r>
              <a:rPr lang="en-US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upgrade </a:t>
            </a:r>
            <a:r>
              <a:rPr lang="th-TH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เรื่อยๆ</a:t>
            </a:r>
            <a:endParaRPr lang="th-TH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4576" y="2852936"/>
            <a:ext cx="4355976" cy="13849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เรายินดีรับการเปลี่ยนแปลงความต้องการ แม้ว่าจะเป็นความต้องการที่แจ้งขอเปลี่ยนล่าช้าเพื่อผลประโยชน์ของลูกค้า</a:t>
            </a:r>
            <a:endParaRPr lang="th-TH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4365104"/>
            <a:ext cx="4355976" cy="13849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เราจะส่งมอบซอฟต์แวร์ให้ลูกค้าบ่อยๆ รอบการพัฒนาจะเป็นระยะเวลาสั้นๆรอบละหลักสัปดาห์หรือไม่กี่เดือน</a:t>
            </a:r>
            <a:endParaRPr lang="th-TH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0032" y="5859269"/>
            <a:ext cx="4355976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ทีมทำงานในด้าน </a:t>
            </a:r>
            <a:r>
              <a:rPr lang="en-US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Business </a:t>
            </a:r>
            <a:r>
              <a:rPr lang="th-TH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จะทำงานร่วมกับ ทีมนักพัฒนา ทุกวัน ตลอดโครงการ</a:t>
            </a:r>
            <a:endParaRPr lang="th-TH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9051" t="18329" r="25567" b="6250"/>
          <a:stretch>
            <a:fillRect/>
          </a:stretch>
        </p:blipFill>
        <p:spPr bwMode="auto">
          <a:xfrm>
            <a:off x="251520" y="692697"/>
            <a:ext cx="8640960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reg7.pwa.co.th/kmr7/wp-content/uploads/b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662473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 smtClean="0"/>
              <a:t>คุณลักษณะที่เรียกว่า </a:t>
            </a:r>
            <a:r>
              <a:rPr lang="en-US" dirty="0" smtClean="0"/>
              <a:t>Iterative </a:t>
            </a:r>
            <a:r>
              <a:rPr lang="th-TH" dirty="0" smtClean="0"/>
              <a:t>คือ การแบ่งการพัฒนาซอฟต์แวร์ออกเป็นหลายรอบ </a:t>
            </a:r>
            <a:r>
              <a:rPr lang="en-US" dirty="0" smtClean="0"/>
              <a:t>(Iteration)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35497" y="5736158"/>
            <a:ext cx="9001000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Iteration 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Feature 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Functionality 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จำนวนหนึ่งมาพัฒนา</a:t>
            </a:r>
          </a:p>
          <a:p>
            <a:pPr algn="ctr"/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ให้เสร็จค่อยทำรอบถัดไป โดยเพิ่ม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Features 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มากขึ้น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61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h-TH" sz="4000" dirty="0" smtClean="0"/>
              <a:t>องค์ประกอบของกระบวนการพัฒนาซอฟต์แวร์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(Elements of Software Process)</a:t>
            </a:r>
            <a:endParaRPr lang="th-TH" sz="4000" dirty="0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435280" cy="1900238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กระบวนการพัฒนาซอฟต์แวร์ประกอบด้วยขั้นตอน ลำดับอย่างไร ใครเป็นคนทำขั้นตอน</a:t>
            </a:r>
          </a:p>
          <a:p>
            <a:pPr eaLnBrk="1" hangingPunct="1"/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แต่ละขั้นตอนทำแล้วต้องได้อะไร เพื่อส่งมอบให้คนในทีมทำงานต่อได้</a:t>
            </a:r>
          </a:p>
          <a:p>
            <a:r>
              <a:rPr 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Who, What To Do And What Input And Output Products, , When, How</a:t>
            </a:r>
            <a:endParaRPr lang="th-TH" sz="28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F4381B-87E8-4FC0-AB8B-C6794413E6E1}" type="slidenum">
              <a:rPr lang="en-US" smtClean="0"/>
              <a:pPr/>
              <a:t>2</a:t>
            </a:fld>
            <a:endParaRPr lang="th-TH" smtClean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 r="33333"/>
          <a:stretch>
            <a:fillRect/>
          </a:stretch>
        </p:blipFill>
        <p:spPr bwMode="auto">
          <a:xfrm>
            <a:off x="36513" y="3284540"/>
            <a:ext cx="5040312" cy="3500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9702" y="3284540"/>
            <a:ext cx="3781425" cy="3449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ww.codingmart.com/uploads/post/image/57e0c0488ca7853c76dd986e/Agile_Development_Process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5"/>
          <a:stretch/>
        </p:blipFill>
        <p:spPr bwMode="auto">
          <a:xfrm>
            <a:off x="251521" y="1002890"/>
            <a:ext cx="8784975" cy="396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725144"/>
            <a:ext cx="8820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Product Backlog :</a:t>
            </a:r>
            <a:r>
              <a:rPr lang="th-TH" b="1" u="sng" dirty="0"/>
              <a:t>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การระบุแจกแจง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Features / Requirements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ทั้งหมดที่ต้องทำ และ ยังไม่ได้ทำเพื่อให้เป็น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Product 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032" y="5644405"/>
            <a:ext cx="8820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Sprint Backlog :</a:t>
            </a:r>
            <a:r>
              <a:rPr lang="th-TH" b="1" dirty="0"/>
              <a:t> </a:t>
            </a:r>
            <a:r>
              <a:rPr lang="th-TH" b="1" dirty="0" smtClean="0"/>
              <a:t>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เมื่อเราทำการวางแผนเป้าหมายแต่ละรอบ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(Sprint Goal)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เราจะเลือก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Features / Requirements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ที่จะทำใส่ไว้เป็น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Sprint Backlog 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1760" y="358044"/>
            <a:ext cx="432048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SCRUM Process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6590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วิธีการทำ </a:t>
            </a:r>
            <a:r>
              <a:rPr lang="en-US" dirty="0" smtClean="0"/>
              <a:t>Sprint Planning</a:t>
            </a:r>
            <a:endParaRPr lang="th-TH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99722"/>
            <a:ext cx="857250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442515" y="2636912"/>
            <a:ext cx="1185269" cy="755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35496" y="4581128"/>
            <a:ext cx="2814040" cy="18158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User Stories</a:t>
            </a:r>
          </a:p>
          <a:p>
            <a:pPr algn="ctr"/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Product Backlog</a:t>
            </a:r>
          </a:p>
          <a:p>
            <a:pPr algn="ctr"/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เลือกไปตั้งเป็น 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Sprint </a:t>
            </a:r>
          </a:p>
          <a:p>
            <a:pPr algn="ctr"/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Backlog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 แตก 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Tasks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1412776"/>
            <a:ext cx="5976663" cy="469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47664" y="2761764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เลือก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1124744"/>
            <a:ext cx="2533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Backlog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557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532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4175502"/>
            <a:ext cx="190821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Onsite  Customer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5846" y="5931644"/>
            <a:ext cx="340237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Requirements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ในรูปแบบ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User Stories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3284984"/>
            <a:ext cx="252028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User Stories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Sprint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ประมาณการ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User Story Point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74315"/>
            <a:ext cx="712879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 smtClean="0"/>
              <a:t>การใช้ </a:t>
            </a:r>
            <a:r>
              <a:rPr lang="en-US" dirty="0" smtClean="0"/>
              <a:t>Extreme Programming Process </a:t>
            </a:r>
            <a:r>
              <a:rPr lang="th-TH" dirty="0" smtClean="0"/>
              <a:t>ร่วมกับ </a:t>
            </a:r>
            <a:r>
              <a:rPr lang="en-US" dirty="0" smtClean="0"/>
              <a:t>Scrum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30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440755"/>
            <a:ext cx="9115425" cy="429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1211" y="404664"/>
            <a:ext cx="3816424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ระบุกรณีการทดสอบ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(Test Case)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สำหรับทดสอบความถูกต้องของ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User Story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แต่ละเรื่อง ก่อนเขียนโค้ด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(TDD)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2040" y="554850"/>
            <a:ext cx="3402378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เขียนโค้ดเป็นคู่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(Pair Programming)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ให้โค้ดทำงานได้ รัน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Test Cases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ผ่านเท่านั้นพอ ไม่ทำงานเกิน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Over Spec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8501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/>
          <a:stretch/>
        </p:blipFill>
        <p:spPr bwMode="auto">
          <a:xfrm>
            <a:off x="0" y="908720"/>
            <a:ext cx="91440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5517232"/>
            <a:ext cx="504056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หลังจากได้ซอฟต์แวร์ เวอร์ชั่นที่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ที่รัน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Test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ผ่านทั้งหมด</a:t>
            </a:r>
            <a:endParaRPr lang="en-US" sz="24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ก่อนทำเวอร์ชั่นถัดไป ให้จัดรูปโค้ด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(Refactor Code)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 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Maintain Code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ง่าย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806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23852" y="981076"/>
            <a:ext cx="8569325" cy="5256213"/>
          </a:xfrm>
          <a:noFill/>
          <a:ln>
            <a:solidFill>
              <a:schemeClr val="tx1"/>
            </a:solidFill>
          </a:ln>
        </p:spPr>
      </p:pic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499291-64AF-485A-B32D-9EF19770990C}" type="slidenum">
              <a:rPr lang="en-US" smtClean="0"/>
              <a:pPr/>
              <a:t>25</a:t>
            </a:fld>
            <a:endParaRPr lang="th-TH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th-TH" dirty="0" smtClean="0"/>
              <a:t>แนวคิดการวางแผนใน </a:t>
            </a:r>
            <a:r>
              <a:rPr lang="en-US" dirty="0" smtClean="0"/>
              <a:t>XP (Planning Game)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507288" cy="5832648"/>
          </a:xfrm>
        </p:spPr>
        <p:txBody>
          <a:bodyPr>
            <a:noAutofit/>
          </a:bodyPr>
          <a:lstStyle/>
          <a:p>
            <a:r>
              <a:rPr lang="th-TH" sz="2200" dirty="0" smtClean="0"/>
              <a:t>เราจะใช้ </a:t>
            </a:r>
            <a:r>
              <a:rPr lang="en-US" sz="2200" dirty="0" smtClean="0"/>
              <a:t>User stories</a:t>
            </a:r>
            <a:r>
              <a:rPr lang="th-TH" sz="2200" dirty="0" smtClean="0"/>
              <a:t> เป็นหลักในการวางแผน</a:t>
            </a:r>
            <a:endParaRPr lang="en-US" sz="2200" dirty="0" smtClean="0"/>
          </a:p>
          <a:p>
            <a:r>
              <a:rPr lang="en-US" sz="2200" dirty="0" smtClean="0"/>
              <a:t>User </a:t>
            </a:r>
            <a:r>
              <a:rPr lang="en-US" sz="2200" dirty="0"/>
              <a:t>stories </a:t>
            </a:r>
            <a:r>
              <a:rPr lang="th-TH" sz="2200" dirty="0" smtClean="0"/>
              <a:t>จะถูกเขียนในรูปการ์ด และ ถูกนำไปใช้ในการวางแผนการทำงาน  จะมีการประมาณความยากของแต่ละ </a:t>
            </a:r>
            <a:r>
              <a:rPr lang="en-US" sz="2200" dirty="0" smtClean="0"/>
              <a:t>User Story (User Story Point)</a:t>
            </a:r>
            <a:endParaRPr lang="th-TH" sz="2200" dirty="0" smtClean="0"/>
          </a:p>
          <a:p>
            <a:r>
              <a:rPr lang="th-TH" sz="2200" dirty="0" smtClean="0"/>
              <a:t>แผนจะถูกแบ่งเป็น </a:t>
            </a:r>
            <a:r>
              <a:rPr lang="en-US" sz="2200" dirty="0" smtClean="0"/>
              <a:t>: </a:t>
            </a:r>
            <a:endParaRPr lang="th-TH" sz="2200" dirty="0" smtClean="0"/>
          </a:p>
          <a:p>
            <a:pPr lvl="1"/>
            <a:r>
              <a:rPr lang="th-TH" sz="2200" dirty="0" smtClean="0"/>
              <a:t>แผนการสำหรับซอฟต์แวร์เวอร์ชั่นหน้า </a:t>
            </a:r>
            <a:r>
              <a:rPr lang="en-US" sz="2200" dirty="0" smtClean="0"/>
              <a:t>(Release Plan)  </a:t>
            </a:r>
            <a:r>
              <a:rPr lang="th-TH" sz="2200" dirty="0" smtClean="0"/>
              <a:t>จะประกอบด้วย </a:t>
            </a:r>
            <a:r>
              <a:rPr lang="en-US" sz="2200" dirty="0" smtClean="0"/>
              <a:t>User Stories </a:t>
            </a:r>
            <a:r>
              <a:rPr lang="th-TH" sz="2200" dirty="0" smtClean="0"/>
              <a:t>ใด  ระยะเวลามักเป็นหลักเดือน</a:t>
            </a:r>
          </a:p>
          <a:p>
            <a:pPr lvl="1"/>
            <a:r>
              <a:rPr lang="th-TH" sz="2200" dirty="0" smtClean="0"/>
              <a:t>แผนการสำหรับการพัฒนารอบถัดไป</a:t>
            </a:r>
            <a:r>
              <a:rPr lang="en-US" sz="2200" dirty="0" smtClean="0"/>
              <a:t> (Iteration Plan) </a:t>
            </a:r>
            <a:r>
              <a:rPr lang="th-TH" sz="2200" dirty="0" smtClean="0"/>
              <a:t>จะเลือกจาก </a:t>
            </a:r>
            <a:r>
              <a:rPr lang="en-US" sz="2200" dirty="0" smtClean="0"/>
              <a:t>User Stories </a:t>
            </a:r>
            <a:r>
              <a:rPr lang="th-TH" sz="2200" dirty="0" smtClean="0"/>
              <a:t>ใน </a:t>
            </a:r>
            <a:r>
              <a:rPr lang="en-US" sz="2200" dirty="0" smtClean="0"/>
              <a:t>Release Plan </a:t>
            </a:r>
            <a:r>
              <a:rPr lang="th-TH" sz="2200" dirty="0" smtClean="0"/>
              <a:t>มากำหนดเป็น </a:t>
            </a:r>
            <a:r>
              <a:rPr lang="en-US" sz="2200" dirty="0" smtClean="0"/>
              <a:t>Iteration Plan </a:t>
            </a:r>
            <a:r>
              <a:rPr lang="th-TH" sz="2200" dirty="0" smtClean="0"/>
              <a:t>ระยะเวลาเป็นหลักสัปดาห์ </a:t>
            </a:r>
            <a:r>
              <a:rPr lang="en-US" sz="2200" dirty="0" smtClean="0"/>
              <a:t>1-2 </a:t>
            </a:r>
            <a:r>
              <a:rPr lang="th-TH" sz="2200" dirty="0" smtClean="0"/>
              <a:t>สัปดาห์    </a:t>
            </a:r>
            <a:r>
              <a:rPr lang="en-US" sz="2200" dirty="0" smtClean="0"/>
              <a:t>Iteration </a:t>
            </a:r>
            <a:r>
              <a:rPr lang="th-TH" sz="2200" dirty="0" smtClean="0"/>
              <a:t>เทียบเท่ากับ </a:t>
            </a:r>
            <a:r>
              <a:rPr lang="en-US" sz="2200" dirty="0" smtClean="0"/>
              <a:t>Sprint </a:t>
            </a:r>
            <a:r>
              <a:rPr lang="th-TH" sz="2200" dirty="0" smtClean="0"/>
              <a:t>ใน </a:t>
            </a:r>
            <a:r>
              <a:rPr lang="en-US" sz="2200" dirty="0" smtClean="0"/>
              <a:t>SCRUM Process</a:t>
            </a:r>
          </a:p>
          <a:p>
            <a:pPr lvl="1"/>
            <a:r>
              <a:rPr lang="th-TH" sz="2200" dirty="0" smtClean="0"/>
              <a:t>แผนการการทำงานของรอบการพัฒนา </a:t>
            </a:r>
            <a:r>
              <a:rPr lang="en-US" sz="2200" dirty="0" smtClean="0"/>
              <a:t>(Tasks Plan) </a:t>
            </a:r>
            <a:r>
              <a:rPr lang="th-TH" sz="2200" dirty="0" smtClean="0"/>
              <a:t>เป็นการนำ </a:t>
            </a:r>
            <a:r>
              <a:rPr lang="en-US" sz="2200" dirty="0" smtClean="0"/>
              <a:t>User Stories </a:t>
            </a:r>
            <a:r>
              <a:rPr lang="th-TH" sz="2200" dirty="0" smtClean="0"/>
              <a:t>จาก </a:t>
            </a:r>
            <a:r>
              <a:rPr lang="en-US" sz="2200" dirty="0" smtClean="0"/>
              <a:t>Iteration Plan </a:t>
            </a:r>
            <a:r>
              <a:rPr lang="th-TH" sz="2200" dirty="0" smtClean="0"/>
              <a:t>มาแตกเป็นงาน </a:t>
            </a:r>
            <a:r>
              <a:rPr lang="en-US" sz="2200" dirty="0" smtClean="0"/>
              <a:t>Tasks </a:t>
            </a:r>
            <a:r>
              <a:rPr lang="th-TH" sz="2200" dirty="0" smtClean="0"/>
              <a:t>ที่ต้องทำเพื่อให้สามารถพัฒนา </a:t>
            </a:r>
            <a:r>
              <a:rPr lang="en-US" sz="2200" dirty="0" smtClean="0"/>
              <a:t>Software </a:t>
            </a:r>
            <a:r>
              <a:rPr lang="th-TH" sz="2200" dirty="0" smtClean="0"/>
              <a:t>ได้ตาม </a:t>
            </a:r>
            <a:r>
              <a:rPr lang="en-US" sz="2200" dirty="0" smtClean="0"/>
              <a:t>User Stories </a:t>
            </a:r>
            <a:r>
              <a:rPr lang="th-TH" sz="2200" dirty="0" smtClean="0"/>
              <a:t>ที่กำหนดใน </a:t>
            </a:r>
            <a:r>
              <a:rPr lang="en-US" sz="2200" dirty="0" smtClean="0"/>
              <a:t>Iteration Plan  </a:t>
            </a:r>
            <a:r>
              <a:rPr lang="th-TH" sz="2200" dirty="0" smtClean="0"/>
              <a:t>มีการกำหนดเวลาที่ใช้ในการทำ </a:t>
            </a:r>
            <a:r>
              <a:rPr lang="en-US" sz="2200" dirty="0" smtClean="0"/>
              <a:t>Task (Effort) </a:t>
            </a:r>
            <a:r>
              <a:rPr lang="th-TH" sz="2200" dirty="0" smtClean="0"/>
              <a:t>หลักชั่วโมง ไม่เกิน</a:t>
            </a:r>
            <a:r>
              <a:rPr lang="en-US" sz="2200" dirty="0" smtClean="0"/>
              <a:t>1</a:t>
            </a:r>
            <a:r>
              <a:rPr lang="th-TH" sz="2200" dirty="0" smtClean="0"/>
              <a:t>วัน ต่อ </a:t>
            </a:r>
            <a:r>
              <a:rPr lang="en-US" sz="2200" dirty="0" smtClean="0"/>
              <a:t>Task  </a:t>
            </a:r>
            <a:r>
              <a:rPr lang="en-US" sz="2200" dirty="0" err="1" smtClean="0"/>
              <a:t>Task</a:t>
            </a:r>
            <a:r>
              <a:rPr lang="en-US" sz="2200" dirty="0" smtClean="0"/>
              <a:t> </a:t>
            </a:r>
            <a:r>
              <a:rPr lang="th-TH" sz="2200" dirty="0" smtClean="0"/>
              <a:t>จะถูกเขียนในรูปการ์ดเช่นกัน</a:t>
            </a:r>
            <a:endParaRPr lang="en-US" sz="2200" dirty="0" smtClean="0"/>
          </a:p>
          <a:p>
            <a:r>
              <a:rPr lang="en-US" sz="2200" dirty="0" smtClean="0"/>
              <a:t>Test Scenarios </a:t>
            </a:r>
            <a:r>
              <a:rPr lang="th-TH" sz="2200" dirty="0" smtClean="0"/>
              <a:t>หรือ </a:t>
            </a:r>
            <a:r>
              <a:rPr lang="en-US" sz="2200" dirty="0" smtClean="0"/>
              <a:t>Test cases </a:t>
            </a:r>
            <a:r>
              <a:rPr lang="th-TH" sz="2200" dirty="0" smtClean="0"/>
              <a:t>เป็นกรณีทดสอบ ที่เรากำหนดร่วมกับ </a:t>
            </a:r>
            <a:r>
              <a:rPr lang="en-US" sz="2200" dirty="0" smtClean="0"/>
              <a:t>Onsite Customer </a:t>
            </a:r>
            <a:r>
              <a:rPr lang="th-TH" sz="2200" dirty="0" smtClean="0"/>
              <a:t>เพื่อใช้ในการทดสอบว่า </a:t>
            </a:r>
            <a:r>
              <a:rPr lang="en-US" sz="2200" dirty="0" smtClean="0"/>
              <a:t>Software </a:t>
            </a:r>
            <a:r>
              <a:rPr lang="th-TH" sz="2200" dirty="0" smtClean="0"/>
              <a:t>ทำงานได้ตรงตาม </a:t>
            </a:r>
            <a:r>
              <a:rPr lang="en-US" sz="2200" dirty="0" smtClean="0"/>
              <a:t>User Stories </a:t>
            </a:r>
            <a:r>
              <a:rPr lang="th-TH" sz="2200" dirty="0" smtClean="0"/>
              <a:t>หรือไม่  </a:t>
            </a:r>
          </a:p>
          <a:p>
            <a:r>
              <a:rPr lang="en-US" sz="2200" dirty="0" smtClean="0"/>
              <a:t>User Story </a:t>
            </a:r>
            <a:r>
              <a:rPr lang="th-TH" sz="2200" dirty="0" smtClean="0"/>
              <a:t>ปิดสมบูรณ์ เมื่อ ระบบรัน </a:t>
            </a:r>
            <a:r>
              <a:rPr lang="en-US" sz="2200" dirty="0" smtClean="0"/>
              <a:t>Test cases </a:t>
            </a:r>
            <a:r>
              <a:rPr lang="th-TH" sz="2200" dirty="0" smtClean="0"/>
              <a:t>ของ </a:t>
            </a:r>
            <a:r>
              <a:rPr lang="en-US" sz="2200" dirty="0" smtClean="0"/>
              <a:t>User Story </a:t>
            </a:r>
            <a:r>
              <a:rPr lang="th-TH" sz="2200" dirty="0" smtClean="0"/>
              <a:t>นั้นผ่านหมด </a:t>
            </a:r>
            <a:endParaRPr lang="th-TH" sz="2200" dirty="0"/>
          </a:p>
        </p:txBody>
      </p:sp>
    </p:spTree>
    <p:extLst>
      <p:ext uri="{BB962C8B-B14F-4D97-AF65-F5344CB8AC3E}">
        <p14:creationId xmlns:p14="http://schemas.microsoft.com/office/powerpoint/2010/main" val="15380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0E2D99-0BC6-4AC1-9158-728D293F4032}" type="slidenum">
              <a:rPr lang="en-US" smtClean="0"/>
              <a:pPr/>
              <a:t>27</a:t>
            </a:fld>
            <a:endParaRPr lang="th-TH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91" y="692152"/>
            <a:ext cx="8497887" cy="50403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971600" y="5994075"/>
            <a:ext cx="669674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http://www.agile-process.org/iterative.html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 smtClean="0"/>
              <a:t>สิ่งที่ทำในระหว่าง </a:t>
            </a:r>
            <a:r>
              <a:rPr lang="en-US" dirty="0" smtClean="0"/>
              <a:t>Iteration </a:t>
            </a:r>
            <a:r>
              <a:rPr lang="th-TH" dirty="0" smtClean="0"/>
              <a:t>และ เมื่อจบ </a:t>
            </a:r>
            <a:r>
              <a:rPr lang="en-US" dirty="0" smtClean="0"/>
              <a:t>Iteration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5517232"/>
          </a:xfrm>
        </p:spPr>
        <p:txBody>
          <a:bodyPr>
            <a:normAutofit fontScale="85000" lnSpcReduction="20000"/>
          </a:bodyPr>
          <a:lstStyle/>
          <a:p>
            <a:r>
              <a:rPr lang="th-TH" dirty="0" smtClean="0"/>
              <a:t>ทุกเช้าจะมีการประชุมทีม </a:t>
            </a:r>
            <a:r>
              <a:rPr lang="en-US" dirty="0" smtClean="0"/>
              <a:t>(Standup Meeting) </a:t>
            </a:r>
            <a:r>
              <a:rPr lang="th-TH" dirty="0" smtClean="0"/>
              <a:t>ใช้เวลาประมาณ </a:t>
            </a:r>
            <a:r>
              <a:rPr lang="en-US" dirty="0" smtClean="0"/>
              <a:t>15 </a:t>
            </a:r>
            <a:r>
              <a:rPr lang="th-TH" dirty="0" smtClean="0"/>
              <a:t>นาที เพื่อแจ้งทีม ว่า </a:t>
            </a:r>
            <a:r>
              <a:rPr lang="en-US" dirty="0" smtClean="0"/>
              <a:t>1) </a:t>
            </a:r>
            <a:r>
              <a:rPr lang="th-TH" dirty="0" smtClean="0"/>
              <a:t>แต่ละคนได้ทำอะไรเสร็จเมื่อวาน เลื่อนการ์ดของ </a:t>
            </a:r>
            <a:r>
              <a:rPr lang="en-US" dirty="0" smtClean="0"/>
              <a:t>Task </a:t>
            </a:r>
            <a:r>
              <a:rPr lang="th-TH" dirty="0" smtClean="0"/>
              <a:t>ที่เสร็จไปในช่อง </a:t>
            </a:r>
            <a:r>
              <a:rPr lang="en-US" dirty="0" smtClean="0"/>
              <a:t>Done 2) </a:t>
            </a:r>
            <a:r>
              <a:rPr lang="th-TH" dirty="0" smtClean="0"/>
              <a:t>วันนี้จะทำงานอะไร </a:t>
            </a:r>
            <a:r>
              <a:rPr lang="en-US" dirty="0" smtClean="0"/>
              <a:t>3) </a:t>
            </a:r>
            <a:r>
              <a:rPr lang="th-TH" smtClean="0"/>
              <a:t>ต้องการความช่วยเหลืออะไร</a:t>
            </a:r>
            <a:endParaRPr lang="en-US" dirty="0" smtClean="0"/>
          </a:p>
          <a:p>
            <a:r>
              <a:rPr lang="th-TH" dirty="0" smtClean="0"/>
              <a:t>เมื่อจบ </a:t>
            </a:r>
            <a:r>
              <a:rPr lang="en-US" dirty="0" smtClean="0"/>
              <a:t>Iteration </a:t>
            </a:r>
            <a:r>
              <a:rPr lang="th-TH" dirty="0" smtClean="0"/>
              <a:t>จะมีการทำการสรุปว่า </a:t>
            </a:r>
            <a:r>
              <a:rPr lang="en-US" dirty="0" smtClean="0"/>
              <a:t>User Stories </a:t>
            </a:r>
            <a:r>
              <a:rPr lang="th-TH" dirty="0" smtClean="0"/>
              <a:t>ใดเสร็จสมบูรณ์รัน </a:t>
            </a:r>
            <a:r>
              <a:rPr lang="en-US" dirty="0" smtClean="0"/>
              <a:t>Test Cases </a:t>
            </a:r>
            <a:r>
              <a:rPr lang="th-TH" dirty="0" smtClean="0"/>
              <a:t>ของ </a:t>
            </a:r>
            <a:r>
              <a:rPr lang="en-US" dirty="0" smtClean="0"/>
              <a:t>User Stories </a:t>
            </a:r>
            <a:r>
              <a:rPr lang="th-TH" dirty="0" smtClean="0"/>
              <a:t>ผ่านบ้าง</a:t>
            </a:r>
            <a:r>
              <a:rPr lang="en-US" dirty="0" smtClean="0"/>
              <a:t> </a:t>
            </a:r>
          </a:p>
          <a:p>
            <a:r>
              <a:rPr lang="th-TH" dirty="0" smtClean="0"/>
              <a:t>ความเร็ว ระยะเวลาที่ใช้ในการพัฒนาซอฟต์แวร์ของทีม </a:t>
            </a:r>
            <a:r>
              <a:rPr lang="en-US" dirty="0" smtClean="0"/>
              <a:t>(Project Velocity) </a:t>
            </a:r>
            <a:r>
              <a:rPr lang="th-TH" dirty="0" smtClean="0"/>
              <a:t>คำนวณจาก </a:t>
            </a:r>
            <a:r>
              <a:rPr lang="en-US" dirty="0" smtClean="0"/>
              <a:t>User Stories Points </a:t>
            </a:r>
            <a:r>
              <a:rPr lang="th-TH" dirty="0" smtClean="0"/>
              <a:t>ทั้งหมดที่ปิดในแต่ละ </a:t>
            </a:r>
            <a:r>
              <a:rPr lang="en-US" dirty="0" smtClean="0"/>
              <a:t>Iteration </a:t>
            </a:r>
            <a:r>
              <a:rPr lang="th-TH" dirty="0" smtClean="0"/>
              <a:t>มาหาค่าเฉลี่ย ด้วยจำนวนรอบการทำงาน </a:t>
            </a:r>
            <a:r>
              <a:rPr lang="en-US" dirty="0" smtClean="0"/>
              <a:t>(Iteration </a:t>
            </a:r>
            <a:r>
              <a:rPr lang="th-TH" dirty="0" smtClean="0"/>
              <a:t>หรือ </a:t>
            </a:r>
            <a:r>
              <a:rPr lang="en-US" dirty="0" smtClean="0"/>
              <a:t>Sprint)</a:t>
            </a:r>
            <a:r>
              <a:rPr lang="th-TH" dirty="0" smtClean="0"/>
              <a:t> หน่วยเป็น </a:t>
            </a:r>
            <a:r>
              <a:rPr lang="en-US" dirty="0" smtClean="0"/>
              <a:t>User Stories Points / Sprint</a:t>
            </a:r>
          </a:p>
          <a:p>
            <a:r>
              <a:rPr lang="th-TH" dirty="0" smtClean="0"/>
              <a:t>สามารถนำ ค่า </a:t>
            </a:r>
            <a:r>
              <a:rPr lang="en-US" dirty="0" smtClean="0"/>
              <a:t>Project Velocity </a:t>
            </a:r>
            <a:r>
              <a:rPr lang="th-TH" dirty="0" smtClean="0"/>
              <a:t>มาทำนายวันที่ </a:t>
            </a:r>
            <a:r>
              <a:rPr lang="en-US" dirty="0" smtClean="0"/>
              <a:t>project </a:t>
            </a:r>
            <a:r>
              <a:rPr lang="th-TH" dirty="0" smtClean="0"/>
              <a:t>จะเสร็จ</a:t>
            </a:r>
          </a:p>
          <a:p>
            <a:r>
              <a:rPr lang="th-TH" dirty="0" smtClean="0"/>
              <a:t>ในแต่ละ </a:t>
            </a:r>
            <a:r>
              <a:rPr lang="en-US" dirty="0" smtClean="0"/>
              <a:t>Iteration </a:t>
            </a:r>
            <a:r>
              <a:rPr lang="th-TH" dirty="0" smtClean="0"/>
              <a:t>ต้องมีการ </a:t>
            </a:r>
            <a:r>
              <a:rPr lang="en-US" dirty="0" smtClean="0"/>
              <a:t>Integrate Code </a:t>
            </a:r>
            <a:r>
              <a:rPr lang="th-TH" dirty="0" smtClean="0"/>
              <a:t>ใหม่กับ </a:t>
            </a:r>
            <a:r>
              <a:rPr lang="en-US" dirty="0" smtClean="0"/>
              <a:t>Code </a:t>
            </a:r>
            <a:r>
              <a:rPr lang="th-TH" dirty="0" smtClean="0"/>
              <a:t>ที่เสร็จจาก </a:t>
            </a:r>
            <a:r>
              <a:rPr lang="en-US" dirty="0" smtClean="0"/>
              <a:t>Iteration </a:t>
            </a:r>
            <a:r>
              <a:rPr lang="th-TH" dirty="0" smtClean="0"/>
              <a:t>ก่อนหน้า และ ต้อง </a:t>
            </a:r>
            <a:r>
              <a:rPr lang="en-US" dirty="0" smtClean="0"/>
              <a:t>Test </a:t>
            </a:r>
            <a:r>
              <a:rPr lang="th-TH" dirty="0" smtClean="0"/>
              <a:t>ผ่านทุก </a:t>
            </a:r>
            <a:r>
              <a:rPr lang="en-US" dirty="0" smtClean="0"/>
              <a:t>Test cases </a:t>
            </a:r>
            <a:r>
              <a:rPr lang="th-TH" dirty="0" smtClean="0"/>
              <a:t>ของ </a:t>
            </a:r>
            <a:r>
              <a:rPr lang="en-US" dirty="0" smtClean="0"/>
              <a:t>User Stories </a:t>
            </a:r>
            <a:r>
              <a:rPr lang="th-TH" dirty="0" smtClean="0"/>
              <a:t>ใน </a:t>
            </a:r>
            <a:r>
              <a:rPr lang="en-US" dirty="0" smtClean="0"/>
              <a:t>Iterations </a:t>
            </a:r>
            <a:r>
              <a:rPr lang="th-TH" dirty="0" smtClean="0"/>
              <a:t>ก่อนหน้า บวกกับ </a:t>
            </a:r>
            <a:r>
              <a:rPr lang="en-US" dirty="0" smtClean="0"/>
              <a:t>Test cases </a:t>
            </a:r>
            <a:r>
              <a:rPr lang="th-TH" dirty="0" smtClean="0"/>
              <a:t>ของ </a:t>
            </a:r>
            <a:r>
              <a:rPr lang="en-US" dirty="0" smtClean="0"/>
              <a:t>Iteration </a:t>
            </a:r>
            <a:r>
              <a:rPr lang="th-TH" dirty="0" smtClean="0"/>
              <a:t>ปัจจุบันด้วย </a:t>
            </a:r>
            <a:r>
              <a:rPr lang="en-US" dirty="0" smtClean="0"/>
              <a:t>(Regression Test)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342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9389C6-D910-4F44-AFB3-10365CFF862E}" type="slidenum">
              <a:rPr lang="en-US" smtClean="0"/>
              <a:pPr/>
              <a:t>29</a:t>
            </a:fld>
            <a:endParaRPr lang="th-TH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91" y="333376"/>
            <a:ext cx="8497887" cy="575945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9552" y="1484784"/>
            <a:ext cx="374441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dirty="0" smtClean="0"/>
              <a:t>แตกงานย่อยที่ต้องทำเพื่อให้ </a:t>
            </a:r>
            <a:r>
              <a:rPr lang="en-US" dirty="0" smtClean="0"/>
              <a:t>User Stories </a:t>
            </a:r>
            <a:r>
              <a:rPr lang="th-TH" dirty="0" smtClean="0"/>
              <a:t>ใน </a:t>
            </a:r>
            <a:r>
              <a:rPr lang="en-US" dirty="0" smtClean="0"/>
              <a:t>Iteration </a:t>
            </a:r>
            <a:r>
              <a:rPr lang="th-TH" dirty="0" smtClean="0"/>
              <a:t>เสร็จ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/>
            <a:r>
              <a:rPr lang="th-TH" smtClean="0"/>
              <a:t>เปรียบเทียบการสร้างบ้านกับการสร้างซอฟต์แวร์</a:t>
            </a:r>
          </a:p>
        </p:txBody>
      </p:sp>
      <p:graphicFrame>
        <p:nvGraphicFramePr>
          <p:cNvPr id="20605" name="Group 12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3492766"/>
              </p:ext>
            </p:extLst>
          </p:nvPr>
        </p:nvGraphicFramePr>
        <p:xfrm>
          <a:off x="179389" y="1125538"/>
          <a:ext cx="8502650" cy="5212080"/>
        </p:xfrm>
        <a:graphic>
          <a:graphicData uri="http://schemas.openxmlformats.org/drawingml/2006/table">
            <a:tbl>
              <a:tblPr/>
              <a:tblGrid>
                <a:gridCol w="42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5880">
                <a:tc>
                  <a:txBody>
                    <a:bodyPr/>
                    <a:lstStyle/>
                    <a:p>
                      <a:pPr marL="0" marR="0" lvl="0" indent="0" algn="thaiDi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ถ้าเป็นบ้าน ลูกค้าระบุว่าต้องการบ้านแบบไหน สไตล์ไหน พื้นที่ใช้สอยอย่างไร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thaiDi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เข้าใจความต้องการของลูกค้า (Requirement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) </a:t>
                      </a: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ว่า ต้องการซอฟต์แวร์ประเภทไหน คุณสมบัติอะไร ทำงานอะไร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 marL="0" marR="0" lvl="0" indent="0" algn="thaiDi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สถาปนิกวิเคราะห์ว่าจะให้บ้านมีกี่ส่วน แต่ละส่วนเชื่อมต่อกันอย่างไร พร้อมให้วิศวกรคำนวณวัสดุ โครงสร้างที่ต้องใช้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thaiDi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นำความต้องการมาวิเคราะห์และออกแบบโปรแกรมที่จะพัฒนาว่าประกอบไปด้วยโมดูลส่วนย่อยกี่ส่วน แต่ละโมดูลทำหน้าที่อะไรบ้าง สร้างอย่างไร และเชื่อมต่อกันอย่างไร เสมือนเป็นการสร้างพิมพ์เขียวของระบบซอฟต์แวร์ก่อนการสร้างจริง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5880">
                <a:tc>
                  <a:txBody>
                    <a:bodyPr/>
                    <a:lstStyle/>
                    <a:p>
                      <a:pPr marL="0" marR="0" lvl="0" indent="0" algn="thaiDi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ช่างปูน ช่างไฟ ช่างประปา ลงมือทำงานทำทีละส่วนและประกอบเป็นบ้านตามแบบสถาปนิก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thaiDi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Browallia New" pitchFamily="34" charset="-34"/>
                        </a:rPr>
                        <a:t>โปรแกรมเมอร์ลงมือเขียนโค้ดสร้างโมดูลและประกอบโมดูลตามพิมพ์เขียวที่ออกแบบ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8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309580-D412-4EFA-A0A0-E0B719CEA642}" type="slidenum">
              <a:rPr lang="en-US" smtClean="0"/>
              <a:pPr/>
              <a:t>3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84133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 smtClean="0"/>
              <a:t>แนวทางปฏิบัติ </a:t>
            </a:r>
            <a:r>
              <a:rPr lang="en-US" dirty="0" smtClean="0"/>
              <a:t>Practices </a:t>
            </a:r>
            <a:r>
              <a:rPr lang="th-TH" dirty="0" smtClean="0"/>
              <a:t>ที่ต้องยึดถือในการทำ </a:t>
            </a:r>
            <a:r>
              <a:rPr lang="en-US" dirty="0" smtClean="0"/>
              <a:t>Development </a:t>
            </a:r>
            <a:r>
              <a:rPr lang="th-TH" dirty="0" smtClean="0"/>
              <a:t>ของ </a:t>
            </a:r>
            <a:r>
              <a:rPr lang="en-US" dirty="0" smtClean="0"/>
              <a:t>XP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h-TH" dirty="0" smtClean="0"/>
              <a:t>เริ่มโค้ดจากการเขียน </a:t>
            </a:r>
            <a:r>
              <a:rPr lang="en-US" dirty="0" smtClean="0"/>
              <a:t>Unit Test</a:t>
            </a:r>
          </a:p>
          <a:p>
            <a:r>
              <a:rPr lang="th-TH" dirty="0" smtClean="0"/>
              <a:t>สามารถใช้เทคนิค </a:t>
            </a:r>
            <a:r>
              <a:rPr lang="en-US" dirty="0" smtClean="0"/>
              <a:t>CRC </a:t>
            </a:r>
            <a:r>
              <a:rPr lang="th-TH" dirty="0" smtClean="0"/>
              <a:t>ออกแบบคลาสต่างๆก่อนเขียนโค้ดได้ </a:t>
            </a:r>
            <a:r>
              <a:rPr lang="en-US" dirty="0" smtClean="0"/>
              <a:t>(Optional)</a:t>
            </a:r>
          </a:p>
          <a:p>
            <a:r>
              <a:rPr lang="th-TH" dirty="0" smtClean="0"/>
              <a:t>ทำงานแบบมีคู่หูในการโค้ดโปรแกรม โดยทำงานบนหน้าจอเดียวกัน 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www.youtube.com/watch?v=kFM2Vcu-BRo</a:t>
            </a:r>
            <a:r>
              <a:rPr lang="en-US" dirty="0" smtClean="0"/>
              <a:t> </a:t>
            </a:r>
            <a:r>
              <a:rPr lang="th-TH" dirty="0" smtClean="0"/>
              <a:t> </a:t>
            </a:r>
            <a:r>
              <a:rPr lang="en-US" dirty="0" smtClean="0"/>
              <a:t> </a:t>
            </a:r>
            <a:r>
              <a:rPr lang="th-TH" dirty="0" smtClean="0"/>
              <a:t>คู่หูจะช่วย </a:t>
            </a:r>
            <a:r>
              <a:rPr lang="en-US" dirty="0" smtClean="0"/>
              <a:t>Review Code </a:t>
            </a:r>
            <a:r>
              <a:rPr lang="th-TH" dirty="0" smtClean="0"/>
              <a:t>เพื่อน   คู่หูเปลี่ยนไปเรื่อยๆ เราจะได้ทำงานกับเพื่อนในทีม ทำงานกับโค้ดหลายส่วนของระบบ  </a:t>
            </a:r>
            <a:r>
              <a:rPr lang="en-US" dirty="0" smtClean="0"/>
              <a:t>(Collective Code Ownership)</a:t>
            </a:r>
          </a:p>
          <a:p>
            <a:r>
              <a:rPr lang="th-TH" dirty="0" smtClean="0"/>
              <a:t>เขียนโค้ดให้รัน </a:t>
            </a:r>
            <a:r>
              <a:rPr lang="en-US" dirty="0" smtClean="0"/>
              <a:t>Test </a:t>
            </a:r>
            <a:r>
              <a:rPr lang="th-TH" dirty="0" smtClean="0"/>
              <a:t>ผ่าน ด้วยการทำ </a:t>
            </a:r>
            <a:r>
              <a:rPr lang="en-US" dirty="0" smtClean="0"/>
              <a:t>Automated Test </a:t>
            </a:r>
          </a:p>
          <a:p>
            <a:r>
              <a:rPr lang="th-TH" dirty="0" smtClean="0"/>
              <a:t>ปรับรูปโค้ดให้โค้ดมีคุณภาพ  ทำความเข้าใจง่าย </a:t>
            </a:r>
            <a:r>
              <a:rPr lang="en-US" dirty="0" smtClean="0"/>
              <a:t>Maintain </a:t>
            </a:r>
            <a:r>
              <a:rPr lang="th-TH" dirty="0" smtClean="0"/>
              <a:t>ง่ายด้วยเทคนิค </a:t>
            </a:r>
            <a:r>
              <a:rPr lang="en-US" dirty="0" smtClean="0"/>
              <a:t>Refactoring Code</a:t>
            </a:r>
          </a:p>
          <a:p>
            <a:r>
              <a:rPr lang="th-TH" dirty="0" smtClean="0"/>
              <a:t>จัดเก็บ </a:t>
            </a:r>
            <a:r>
              <a:rPr lang="en-US" dirty="0" smtClean="0"/>
              <a:t>Code </a:t>
            </a:r>
            <a:r>
              <a:rPr lang="th-TH" dirty="0" smtClean="0"/>
              <a:t>ใน </a:t>
            </a:r>
            <a:r>
              <a:rPr lang="en-US" dirty="0" smtClean="0"/>
              <a:t>Code Repository </a:t>
            </a:r>
            <a:r>
              <a:rPr lang="th-TH" dirty="0" smtClean="0"/>
              <a:t>และ</a:t>
            </a:r>
            <a:r>
              <a:rPr lang="en-US" dirty="0" smtClean="0"/>
              <a:t> </a:t>
            </a:r>
            <a:r>
              <a:rPr lang="th-TH" dirty="0" smtClean="0"/>
              <a:t>ทำ </a:t>
            </a:r>
            <a:r>
              <a:rPr lang="en-US" dirty="0" smtClean="0"/>
              <a:t>Configuration Management </a:t>
            </a:r>
            <a:r>
              <a:rPr lang="th-TH" dirty="0" smtClean="0"/>
              <a:t>คุมเวอร์ชั่นของโค้ดที่พัฒนา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Integrate Code </a:t>
            </a:r>
            <a:r>
              <a:rPr lang="th-TH" dirty="0" smtClean="0"/>
              <a:t>บ่อยๆ  </a:t>
            </a:r>
            <a:r>
              <a:rPr lang="en-US" dirty="0" smtClean="0"/>
              <a:t>(Continuous  Integration)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302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76213"/>
            <a:ext cx="8886825" cy="65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1403350" y="2492375"/>
            <a:ext cx="6521450" cy="3867150"/>
            <a:chOff x="113" y="1570"/>
            <a:chExt cx="3720" cy="2436"/>
          </a:xfrm>
        </p:grpSpPr>
        <p:sp>
          <p:nvSpPr>
            <p:cNvPr id="13316" name="Rectangle 3"/>
            <p:cNvSpPr>
              <a:spLocks noChangeArrowheads="1"/>
            </p:cNvSpPr>
            <p:nvPr/>
          </p:nvSpPr>
          <p:spPr bwMode="auto">
            <a:xfrm>
              <a:off x="794" y="1570"/>
              <a:ext cx="2359" cy="4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/>
              <a:r>
                <a:rPr kumimoji="1" lang="en-US" altLang="th-TH" sz="2400" dirty="0">
                  <a:latin typeface="Verdana" pitchFamily="34" charset="0"/>
                </a:rPr>
                <a:t>People</a:t>
              </a:r>
              <a:r>
                <a:rPr kumimoji="1" lang="th-TH" altLang="th-TH" sz="2400" dirty="0">
                  <a:latin typeface="Verdana" pitchFamily="34" charset="0"/>
                </a:rPr>
                <a:t> </a:t>
              </a:r>
              <a:r>
                <a:rPr kumimoji="1" lang="en-US" altLang="th-TH" sz="2400" dirty="0">
                  <a:latin typeface="Verdana" pitchFamily="34" charset="0"/>
                </a:rPr>
                <a:t>: Analyst</a:t>
              </a:r>
              <a:r>
                <a:rPr kumimoji="1" lang="en-US" altLang="th-TH" sz="2400" dirty="0" smtClean="0">
                  <a:latin typeface="Verdana" pitchFamily="34" charset="0"/>
                </a:rPr>
                <a:t>, </a:t>
              </a:r>
            </a:p>
            <a:p>
              <a:pPr algn="ctr"/>
              <a:r>
                <a:rPr kumimoji="1" lang="en-US" altLang="th-TH" sz="2400" dirty="0" smtClean="0">
                  <a:latin typeface="Verdana" pitchFamily="34" charset="0"/>
                </a:rPr>
                <a:t>Programmer</a:t>
              </a:r>
              <a:r>
                <a:rPr kumimoji="1" lang="en-US" altLang="th-TH" sz="2400" dirty="0">
                  <a:latin typeface="Verdana" pitchFamily="34" charset="0"/>
                </a:rPr>
                <a:t>.</a:t>
              </a:r>
              <a:endParaRPr kumimoji="1" lang="th-TH" altLang="th-TH" sz="2400" dirty="0">
                <a:latin typeface="Verdana" pitchFamily="34" charset="0"/>
              </a:endParaRPr>
            </a:p>
          </p:txBody>
        </p:sp>
        <p:sp>
          <p:nvSpPr>
            <p:cNvPr id="13317" name="Rectangle 4"/>
            <p:cNvSpPr>
              <a:spLocks noChangeArrowheads="1"/>
            </p:cNvSpPr>
            <p:nvPr/>
          </p:nvSpPr>
          <p:spPr bwMode="auto">
            <a:xfrm>
              <a:off x="794" y="2024"/>
              <a:ext cx="2359" cy="5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r>
                <a:rPr kumimoji="1" lang="en-US" altLang="th-TH" sz="2200" i="1" dirty="0" smtClean="0">
                  <a:latin typeface="Verdana" pitchFamily="34" charset="0"/>
                </a:rPr>
                <a:t>Tools: Trello, </a:t>
              </a:r>
              <a:r>
                <a:rPr kumimoji="1" lang="en-US" altLang="th-TH" sz="2200" i="1" dirty="0" err="1" smtClean="0">
                  <a:latin typeface="Verdana" pitchFamily="34" charset="0"/>
                </a:rPr>
                <a:t>Netbeans</a:t>
              </a:r>
              <a:r>
                <a:rPr kumimoji="1" lang="en-US" altLang="th-TH" sz="2200" i="1" dirty="0" smtClean="0">
                  <a:latin typeface="Verdana" pitchFamily="34" charset="0"/>
                </a:rPr>
                <a:t>, </a:t>
              </a:r>
              <a:r>
                <a:rPr kumimoji="1" lang="en-US" altLang="th-TH" sz="2200" i="1" dirty="0" err="1" smtClean="0">
                  <a:latin typeface="Verdana" pitchFamily="34" charset="0"/>
                </a:rPr>
                <a:t>Git</a:t>
              </a:r>
              <a:endParaRPr kumimoji="1" lang="th-TH" altLang="th-TH" sz="2200" i="1" dirty="0">
                <a:latin typeface="Verdana" pitchFamily="34" charset="0"/>
              </a:endParaRPr>
            </a:p>
          </p:txBody>
        </p:sp>
        <p:sp>
          <p:nvSpPr>
            <p:cNvPr id="13318" name="Rectangle 5"/>
            <p:cNvSpPr>
              <a:spLocks noChangeArrowheads="1"/>
            </p:cNvSpPr>
            <p:nvPr/>
          </p:nvSpPr>
          <p:spPr bwMode="auto">
            <a:xfrm>
              <a:off x="794" y="2567"/>
              <a:ext cx="2359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/>
              <a:r>
                <a:rPr kumimoji="1" lang="en-US" altLang="th-TH" sz="2400" dirty="0">
                  <a:latin typeface="Verdana" pitchFamily="34" charset="0"/>
                </a:rPr>
                <a:t>Process : </a:t>
              </a:r>
              <a:r>
                <a:rPr kumimoji="1" lang="en-US" altLang="th-TH" sz="2400" dirty="0" smtClean="0">
                  <a:latin typeface="Verdana" pitchFamily="34" charset="0"/>
                </a:rPr>
                <a:t>XP, Scrum</a:t>
              </a:r>
              <a:endParaRPr kumimoji="1" lang="th-TH" altLang="th-TH" sz="2400" dirty="0">
                <a:latin typeface="Verdana" pitchFamily="34" charset="0"/>
              </a:endParaRPr>
            </a:p>
          </p:txBody>
        </p:sp>
        <p:sp>
          <p:nvSpPr>
            <p:cNvPr id="13319" name="Rectangle 6"/>
            <p:cNvSpPr>
              <a:spLocks noChangeArrowheads="1"/>
            </p:cNvSpPr>
            <p:nvPr/>
          </p:nvSpPr>
          <p:spPr bwMode="auto">
            <a:xfrm>
              <a:off x="113" y="2976"/>
              <a:ext cx="862" cy="45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r>
                <a:rPr kumimoji="1" lang="en-US" altLang="th-TH" sz="2000" dirty="0" smtClean="0">
                  <a:latin typeface="Verdana" pitchFamily="34" charset="0"/>
                </a:rPr>
                <a:t>Code</a:t>
              </a:r>
            </a:p>
            <a:p>
              <a:r>
                <a:rPr kumimoji="1" lang="en-US" altLang="th-TH" sz="2000" dirty="0" smtClean="0">
                  <a:latin typeface="Verdana" pitchFamily="34" charset="0"/>
                </a:rPr>
                <a:t>Refactoring </a:t>
              </a:r>
              <a:endParaRPr kumimoji="1" lang="en-US" altLang="th-TH" sz="2000" dirty="0">
                <a:latin typeface="Verdana" pitchFamily="34" charset="0"/>
              </a:endParaRPr>
            </a:p>
          </p:txBody>
        </p:sp>
        <p:sp>
          <p:nvSpPr>
            <p:cNvPr id="13320" name="Rectangle 7"/>
            <p:cNvSpPr>
              <a:spLocks noChangeArrowheads="1"/>
            </p:cNvSpPr>
            <p:nvPr/>
          </p:nvSpPr>
          <p:spPr bwMode="auto">
            <a:xfrm>
              <a:off x="975" y="2976"/>
              <a:ext cx="816" cy="4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r>
                <a:rPr kumimoji="1" lang="en-US" altLang="th-TH" sz="1600" dirty="0" smtClean="0">
                  <a:latin typeface="Verdana" pitchFamily="34" charset="0"/>
                </a:rPr>
                <a:t>Test Driven</a:t>
              </a:r>
              <a:endParaRPr kumimoji="1" lang="th-TH" altLang="th-TH" sz="1600" dirty="0">
                <a:latin typeface="Verdana" pitchFamily="34" charset="0"/>
              </a:endParaRPr>
            </a:p>
          </p:txBody>
        </p:sp>
        <p:sp>
          <p:nvSpPr>
            <p:cNvPr id="13321" name="Rectangle 8"/>
            <p:cNvSpPr>
              <a:spLocks noChangeArrowheads="1"/>
            </p:cNvSpPr>
            <p:nvPr/>
          </p:nvSpPr>
          <p:spPr bwMode="auto">
            <a:xfrm>
              <a:off x="1792" y="2976"/>
              <a:ext cx="1043" cy="45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r>
                <a:rPr kumimoji="1" lang="en-US" altLang="th-TH" sz="2000" dirty="0" smtClean="0">
                  <a:latin typeface="Verdana" pitchFamily="34" charset="0"/>
                </a:rPr>
                <a:t>Continuous </a:t>
              </a:r>
            </a:p>
            <a:p>
              <a:r>
                <a:rPr kumimoji="1" lang="en-US" altLang="th-TH" sz="2000" dirty="0" smtClean="0">
                  <a:latin typeface="Verdana" pitchFamily="34" charset="0"/>
                </a:rPr>
                <a:t>Integration</a:t>
              </a:r>
              <a:endParaRPr kumimoji="1" lang="th-TH" altLang="th-TH" sz="2000" dirty="0">
                <a:latin typeface="Verdana" pitchFamily="34" charset="0"/>
              </a:endParaRPr>
            </a:p>
          </p:txBody>
        </p:sp>
        <p:sp>
          <p:nvSpPr>
            <p:cNvPr id="13322" name="Rectangle 9"/>
            <p:cNvSpPr>
              <a:spLocks noChangeArrowheads="1"/>
            </p:cNvSpPr>
            <p:nvPr/>
          </p:nvSpPr>
          <p:spPr bwMode="auto">
            <a:xfrm>
              <a:off x="2835" y="2976"/>
              <a:ext cx="998" cy="4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r>
                <a:rPr kumimoji="1" lang="en-US" altLang="th-TH" sz="2000" dirty="0">
                  <a:latin typeface="Verdana" pitchFamily="34" charset="0"/>
                </a:rPr>
                <a:t>Incremental </a:t>
              </a:r>
            </a:p>
            <a:p>
              <a:r>
                <a:rPr kumimoji="1" lang="en-US" altLang="th-TH" sz="2000" dirty="0">
                  <a:latin typeface="Verdana" pitchFamily="34" charset="0"/>
                </a:rPr>
                <a:t>&amp; Iterative</a:t>
              </a:r>
              <a:endParaRPr kumimoji="1" lang="th-TH" altLang="th-TH" sz="2000" dirty="0">
                <a:latin typeface="Verdana" pitchFamily="34" charset="0"/>
              </a:endParaRPr>
            </a:p>
          </p:txBody>
        </p:sp>
        <p:sp>
          <p:nvSpPr>
            <p:cNvPr id="13325" name="Rectangle 12"/>
            <p:cNvSpPr>
              <a:spLocks noChangeArrowheads="1"/>
            </p:cNvSpPr>
            <p:nvPr/>
          </p:nvSpPr>
          <p:spPr bwMode="auto">
            <a:xfrm>
              <a:off x="794" y="3430"/>
              <a:ext cx="2359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/>
              <a:r>
                <a:rPr kumimoji="1" lang="en-US" altLang="th-TH" sz="1800" dirty="0" smtClean="0">
                  <a:latin typeface="Verdana" pitchFamily="34" charset="0"/>
                </a:rPr>
                <a:t>Products: User Stories, </a:t>
              </a:r>
              <a:endParaRPr kumimoji="1" lang="en-US" altLang="th-TH" sz="1800" dirty="0">
                <a:latin typeface="Verdana" pitchFamily="34" charset="0"/>
              </a:endParaRPr>
            </a:p>
            <a:p>
              <a:pPr algn="ctr"/>
              <a:r>
                <a:rPr kumimoji="1" lang="en-US" altLang="th-TH" sz="1800" dirty="0" smtClean="0">
                  <a:latin typeface="Verdana" pitchFamily="34" charset="0"/>
                </a:rPr>
                <a:t>Requirement, Code,</a:t>
              </a:r>
            </a:p>
            <a:p>
              <a:pPr algn="ctr"/>
              <a:r>
                <a:rPr kumimoji="1" lang="en-US" altLang="th-TH" sz="1800" dirty="0" smtClean="0">
                  <a:latin typeface="Verdana" pitchFamily="34" charset="0"/>
                </a:rPr>
                <a:t>Burndown Chart</a:t>
              </a:r>
              <a:endParaRPr kumimoji="1" lang="th-TH" altLang="th-TH" sz="1800" dirty="0">
                <a:latin typeface="Verdana" pitchFamily="34" charset="0"/>
              </a:endParaRPr>
            </a:p>
          </p:txBody>
        </p:sp>
      </p:grpSp>
      <p:sp>
        <p:nvSpPr>
          <p:cNvPr id="13315" name="Rectangle 13"/>
          <p:cNvSpPr>
            <a:spLocks noGrp="1" noChangeArrowheads="1"/>
          </p:cNvSpPr>
          <p:nvPr>
            <p:ph type="title"/>
          </p:nvPr>
        </p:nvSpPr>
        <p:spPr>
          <a:xfrm>
            <a:off x="827088" y="288925"/>
            <a:ext cx="7777162" cy="1700213"/>
          </a:xfrm>
        </p:spPr>
        <p:txBody>
          <a:bodyPr>
            <a:normAutofit fontScale="90000"/>
          </a:bodyPr>
          <a:lstStyle/>
          <a:p>
            <a:r>
              <a:rPr lang="en-US" altLang="th-TH" sz="3600" dirty="0" smtClean="0"/>
              <a:t>Relation between People, Process, Paradigms, Products, and Tools.</a:t>
            </a:r>
            <a:br>
              <a:rPr lang="en-US" altLang="th-TH" sz="3600" dirty="0" smtClean="0"/>
            </a:br>
            <a:r>
              <a:rPr lang="th-TH" altLang="th-TH" sz="3600" dirty="0" smtClean="0"/>
              <a:t>ความสัมพันธ์ระหว่างบุคลการ กระบวนการ แนวคิด ผลผลิต และ เครื่องมือในสายงานวิศวกรรมซอฟต์แวร์</a:t>
            </a:r>
          </a:p>
        </p:txBody>
      </p:sp>
    </p:spTree>
    <p:extLst>
      <p:ext uri="{BB962C8B-B14F-4D97-AF65-F5344CB8AC3E}">
        <p14:creationId xmlns:p14="http://schemas.microsoft.com/office/powerpoint/2010/main" val="17588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A3835E-0489-41EC-B813-113FD1528A07}" type="slidenum">
              <a:rPr lang="en-US" altLang="th-TH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th-TH" altLang="th-TH" sz="1400" smtClean="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518864" y="-27384"/>
            <a:ext cx="8229600" cy="1143000"/>
          </a:xfrm>
        </p:spPr>
        <p:txBody>
          <a:bodyPr/>
          <a:lstStyle/>
          <a:p>
            <a:pPr eaLnBrk="1" hangingPunct="1"/>
            <a:r>
              <a:rPr lang="th-TH" altLang="th-TH" dirty="0" smtClean="0"/>
              <a:t>แบบฝึกหัดท้ายบท</a:t>
            </a:r>
          </a:p>
        </p:txBody>
      </p:sp>
      <p:graphicFrame>
        <p:nvGraphicFramePr>
          <p:cNvPr id="3" name="Table Placeholder 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648076818"/>
              </p:ext>
            </p:extLst>
          </p:nvPr>
        </p:nvGraphicFramePr>
        <p:xfrm>
          <a:off x="30432" y="836712"/>
          <a:ext cx="9113567" cy="597445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2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6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19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 smtClean="0"/>
                        <a:t>คำถาม</a:t>
                      </a:r>
                      <a:endParaRPr lang="th-TH" sz="2400" dirty="0"/>
                    </a:p>
                  </a:txBody>
                  <a:tcPr marL="91431" marR="91431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 smtClean="0"/>
                        <a:t>คำตอบ</a:t>
                      </a:r>
                      <a:endParaRPr lang="th-TH" sz="2400" dirty="0"/>
                    </a:p>
                  </a:txBody>
                  <a:tcPr marL="91431" marR="91431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986">
                <a:tc>
                  <a:txBody>
                    <a:bodyPr/>
                    <a:lstStyle/>
                    <a:p>
                      <a:pPr marL="514350" marR="0" indent="-514350" algn="thai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th-TH" sz="22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จากธรรมนูณ</a:t>
                      </a:r>
                      <a:r>
                        <a:rPr lang="th-TH" sz="22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22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Agile Manifesto </a:t>
                      </a:r>
                      <a:r>
                        <a:rPr lang="th-TH" sz="22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ให้นักศึกษาแจกแจงคุณค่าที่กระบวนการ </a:t>
                      </a:r>
                      <a:r>
                        <a:rPr lang="en-US" sz="22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Agile </a:t>
                      </a:r>
                      <a:r>
                        <a:rPr lang="th-TH" sz="22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ให้ความสำคัญ และ หลักปฏิบัติที่คนศรัทธา </a:t>
                      </a:r>
                      <a:r>
                        <a:rPr lang="en-US" sz="22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Agile </a:t>
                      </a:r>
                      <a:r>
                        <a:rPr lang="th-TH" sz="22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ยึดถือในการทำงาน</a:t>
                      </a:r>
                      <a:endParaRPr lang="th-TH" sz="22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1" marR="91431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 marL="91431" marR="91431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054">
                <a:tc>
                  <a:txBody>
                    <a:bodyPr/>
                    <a:lstStyle/>
                    <a:p>
                      <a:pPr marL="514350" marR="0" indent="-5143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th-TH" sz="24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ให้นักศึกษาระบุแนวปฏิบัติที่สำคัญในกระบวนการ</a:t>
                      </a:r>
                      <a:r>
                        <a:rPr lang="th-TH" sz="24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24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Extreme Programming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th-TH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ในการกำหนด </a:t>
                      </a:r>
                      <a:r>
                        <a:rPr lang="en-US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Requirement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th-TH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ในการทำ </a:t>
                      </a:r>
                      <a:r>
                        <a:rPr lang="en-US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Testing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th-TH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ในการ </a:t>
                      </a:r>
                      <a:r>
                        <a:rPr lang="en-US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Design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th-TH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ในการ </a:t>
                      </a:r>
                      <a:r>
                        <a:rPr lang="en-US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Coding </a:t>
                      </a:r>
                      <a:r>
                        <a:rPr lang="th-TH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ในการ </a:t>
                      </a:r>
                      <a:r>
                        <a:rPr lang="en-US" sz="20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Deploy System </a:t>
                      </a:r>
                      <a:endParaRPr lang="th-TH" sz="18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1" marR="91431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 marL="91431" marR="91431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54">
                <a:tc>
                  <a:txBody>
                    <a:bodyPr/>
                    <a:lstStyle/>
                    <a:p>
                      <a:pPr marL="514350" marR="0" indent="-5143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th-TH" sz="24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จงอธิบายหน้าที่ของ </a:t>
                      </a:r>
                      <a:r>
                        <a:rPr lang="en-US" sz="24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Product Backlog </a:t>
                      </a:r>
                      <a:r>
                        <a:rPr lang="th-TH" sz="24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และ </a:t>
                      </a:r>
                      <a:r>
                        <a:rPr lang="en-US" sz="24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Sprint Backlog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1" marR="91431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 marL="91431" marR="91431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054">
                <a:tc>
                  <a:txBody>
                    <a:bodyPr/>
                    <a:lstStyle/>
                    <a:p>
                      <a:pPr marL="514350" indent="-514350" algn="l">
                        <a:buFont typeface="+mj-lt"/>
                        <a:buAutoNum type="arabicPeriod" startAt="4"/>
                      </a:pPr>
                      <a:r>
                        <a:rPr lang="th-TH" sz="24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จงอธิบายลำดับของกิจกรรมที่เกิดขึ้นในการพัฒนาซอฟต์แวร์ใน</a:t>
                      </a:r>
                      <a:r>
                        <a:rPr lang="th-TH" sz="24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24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 </a:t>
                      </a:r>
                      <a:r>
                        <a:rPr lang="th-TH" sz="24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รอบ </a:t>
                      </a:r>
                      <a:r>
                        <a:rPr lang="en-US" sz="24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Sprint (Features, User  Stories, Tasks)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1" marR="91431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 marL="91431" marR="91431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41">
                <a:tc>
                  <a:txBody>
                    <a:bodyPr/>
                    <a:lstStyle/>
                    <a:p>
                      <a:pPr marL="514350" indent="-514350" algn="l">
                        <a:buFont typeface="+mj-lt"/>
                        <a:buAutoNum type="arabicPeriod" startAt="5"/>
                      </a:pPr>
                      <a:r>
                        <a:rPr lang="th-TH" sz="24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ในการทำ</a:t>
                      </a:r>
                      <a:r>
                        <a:rPr lang="th-TH" sz="24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24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Standup Meeting </a:t>
                      </a:r>
                      <a:r>
                        <a:rPr lang="th-TH" sz="24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ทุกเช้า สมาชิกในทีมแต่ละคนต้องรายงานอะไรกับสมาชิกในทีม 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1" marR="91431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th-TH" sz="2400" dirty="0"/>
                    </a:p>
                  </a:txBody>
                  <a:tcPr marL="91431" marR="91431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07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/>
            <a:r>
              <a:rPr lang="th-TH" smtClean="0"/>
              <a:t>เปรียบเทียบการสร้างบ้านกับการสร้างซอฟต์แวร์</a:t>
            </a:r>
          </a:p>
        </p:txBody>
      </p:sp>
      <p:graphicFrame>
        <p:nvGraphicFramePr>
          <p:cNvPr id="20605" name="Group 12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69240792"/>
              </p:ext>
            </p:extLst>
          </p:nvPr>
        </p:nvGraphicFramePr>
        <p:xfrm>
          <a:off x="179389" y="1125538"/>
          <a:ext cx="8502650" cy="4194810"/>
        </p:xfrm>
        <a:graphic>
          <a:graphicData uri="http://schemas.openxmlformats.org/drawingml/2006/table">
            <a:tbl>
              <a:tblPr/>
              <a:tblGrid>
                <a:gridCol w="42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320">
                <a:tc>
                  <a:txBody>
                    <a:bodyPr/>
                    <a:lstStyle/>
                    <a:p>
                      <a:pPr marL="0" marR="0" lvl="0" indent="0" algn="thaiDi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หัวหน้าช่าง และวิศวกร ตรวจสอบความถูกต้องระหว่างการก่อสร้าง และเมื่อโครงการเสร็จเรียบร้อย ลูกค้าต้องมีการตรวจสอบความถูกต้องของบ้านว่าได้ตรงตาม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Spec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owallia New" pitchFamily="34" charset="-34"/>
                        <a:cs typeface="Browallia New" pitchFamily="34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thaiDi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ระหว่างการโค้ดและการประกอบโมดูขึ้นเป็นระบบ ต้องมีการตรวจสอบความถูกต้องว่าโค้ดตรงตามที่ออกแบบ และลูกค้าต้องตรวจสอบการทำงานของซอฟต์แวร์ว่าได้ตรงตามความต้องการที่ลูกค้ากำหนดหรือไม่ (Verification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and </a:t>
                      </a: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Validation)</a:t>
                      </a:r>
                      <a:endParaRPr kumimoji="0" lang="th-TH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4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ระหว่างอยู่ ลูกค้าพบปัญหาต้องแจ้งซ่อม หรือ ต่อเติมบ้าน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ระหว่างการใช้ซอฟต์แวร์ พบปัญหาต้องมีแจ้งเพื่อแก้ไขปรับปรุงซอฟต์แวร์ หรือ ผลิตซอฟต์แวร์เวอร์ชันใหม่(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Operation and </a:t>
                      </a:r>
                      <a:r>
                        <a:rPr kumimoji="0" lang="th-T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Maintenance)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309580-D412-4EFA-A0A0-E0B719CEA642}" type="slidenum">
              <a:rPr lang="en-US" smtClean="0"/>
              <a:pPr/>
              <a:t>4</a:t>
            </a:fld>
            <a:endParaRPr lang="th-TH" smtClean="0"/>
          </a:p>
        </p:txBody>
      </p:sp>
    </p:spTree>
    <p:extLst>
      <p:ext uri="{BB962C8B-B14F-4D97-AF65-F5344CB8AC3E}">
        <p14:creationId xmlns:p14="http://schemas.microsoft.com/office/powerpoint/2010/main" val="1765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5 </a:t>
            </a:r>
            <a:r>
              <a:rPr lang="th-TH" sz="4000" dirty="0" smtClean="0"/>
              <a:t>ขั้นตอนหลักในการพัฒนาซอฟต์แวร์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(Development Process)</a:t>
            </a:r>
            <a:endParaRPr lang="th-TH" sz="4000" dirty="0" smtClean="0"/>
          </a:p>
        </p:txBody>
      </p:sp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09F606-7D16-4B2D-AE73-A857C5288C24}" type="slidenum">
              <a:rPr lang="en-US" smtClean="0"/>
              <a:pPr/>
              <a:t>5</a:t>
            </a:fld>
            <a:endParaRPr lang="th-TH" smtClean="0"/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6189359" y="4975501"/>
            <a:ext cx="2191690" cy="83099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Development &amp;</a:t>
            </a:r>
            <a:endParaRPr lang="en-US" sz="2400" dirty="0"/>
          </a:p>
          <a:p>
            <a:pPr algn="ctr"/>
            <a:r>
              <a:rPr lang="en-US" sz="2400" dirty="0" smtClean="0"/>
              <a:t>Implementation</a:t>
            </a:r>
            <a:endParaRPr lang="th-TH" sz="2400" dirty="0"/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6002338" y="3429002"/>
            <a:ext cx="1882033" cy="83099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Analysis  </a:t>
            </a:r>
            <a:r>
              <a:rPr lang="en-US" sz="2400" dirty="0" smtClean="0"/>
              <a:t>&amp; </a:t>
            </a:r>
          </a:p>
          <a:p>
            <a:pPr algn="ctr"/>
            <a:r>
              <a:rPr lang="en-US" sz="2400" dirty="0" smtClean="0"/>
              <a:t>Design</a:t>
            </a:r>
            <a:endParaRPr lang="th-TH" sz="2400" dirty="0"/>
          </a:p>
        </p:txBody>
      </p:sp>
      <p:sp>
        <p:nvSpPr>
          <p:cNvPr id="31753" name="Text Box 8"/>
          <p:cNvSpPr txBox="1">
            <a:spLocks noChangeArrowheads="1"/>
          </p:cNvSpPr>
          <p:nvPr/>
        </p:nvSpPr>
        <p:spPr bwMode="auto">
          <a:xfrm>
            <a:off x="469356" y="2538673"/>
            <a:ext cx="2013173" cy="46166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Maintenance</a:t>
            </a:r>
            <a:endParaRPr lang="th-TH" sz="2400" dirty="0"/>
          </a:p>
        </p:txBody>
      </p:sp>
      <p:sp>
        <p:nvSpPr>
          <p:cNvPr id="31754" name="Text Box 9"/>
          <p:cNvSpPr txBox="1">
            <a:spLocks noChangeArrowheads="1"/>
          </p:cNvSpPr>
          <p:nvPr/>
        </p:nvSpPr>
        <p:spPr bwMode="auto">
          <a:xfrm>
            <a:off x="3" y="4959421"/>
            <a:ext cx="2482527" cy="83099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Verification </a:t>
            </a:r>
            <a:r>
              <a:rPr lang="en-US" sz="2400" dirty="0" smtClean="0"/>
              <a:t>&amp; </a:t>
            </a:r>
          </a:p>
          <a:p>
            <a:pPr algn="ctr"/>
            <a:r>
              <a:rPr lang="en-US" sz="2400" dirty="0" smtClean="0"/>
              <a:t>Validation</a:t>
            </a:r>
            <a:endParaRPr lang="th-TH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416835" y="6251986"/>
            <a:ext cx="453650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 smtClean="0"/>
              <a:t>สิ่งที่เราได้จากโมเดล </a:t>
            </a:r>
            <a:r>
              <a:rPr lang="en-US" dirty="0" smtClean="0"/>
              <a:t>Waterfall</a:t>
            </a:r>
            <a:endParaRPr lang="th-TH" dirty="0"/>
          </a:p>
        </p:txBody>
      </p:sp>
      <p:pic>
        <p:nvPicPr>
          <p:cNvPr id="2050" name="Picture 2" descr="รูปภาพที่เกี่ยวข้อ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43" y="2320563"/>
            <a:ext cx="36957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5292725" y="1938509"/>
            <a:ext cx="2591643" cy="83099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Requirement &amp; Specification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5264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4"/>
            <a:ext cx="8229600" cy="7647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dirty="0" smtClean="0"/>
              <a:t>Software Process</a:t>
            </a:r>
            <a:endParaRPr lang="th-TH" dirty="0" smtClean="0"/>
          </a:p>
        </p:txBody>
      </p:sp>
      <p:sp>
        <p:nvSpPr>
          <p:cNvPr id="32772" name="Rectangle 4"/>
          <p:cNvSpPr>
            <a:spLocks noGrp="1" noChangeArrowheads="1"/>
          </p:cNvSpPr>
          <p:nvPr>
            <p:ph idx="1"/>
          </p:nvPr>
        </p:nvSpPr>
        <p:spPr>
          <a:xfrm>
            <a:off x="36512" y="1052737"/>
            <a:ext cx="9144000" cy="2016224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มาตรฐานกระบวนการพัฒนาซอฟต์แวร์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(Standard Process) : ISO/IEC 12207</a:t>
            </a:r>
          </a:p>
          <a:p>
            <a:pPr eaLnBrk="1" hangingPunct="1">
              <a:lnSpc>
                <a:spcPct val="80000"/>
              </a:lnSpc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โมเดลรายละเอียดกระบวนการพัฒนาซอฟต์แวร์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(Process Models): Waterfall, Agile Process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ได้แก่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Scrum, XP(Extreme Programming)</a:t>
            </a:r>
          </a:p>
          <a:p>
            <a:pPr eaLnBrk="1" hangingPunct="1">
              <a:lnSpc>
                <a:spcPct val="80000"/>
              </a:lnSpc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มาตรฐานการวัดวุฒิภาวะกระบวนการพัฒนาซอฟต์แวร์ระดับบริษัท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(Process Assessment): CMMI </a:t>
            </a: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8B0046-0380-49D1-A4AA-3DB4EA0DC9CA}" type="slidenum">
              <a:rPr lang="en-US" smtClean="0"/>
              <a:pPr/>
              <a:t>6</a:t>
            </a:fld>
            <a:endParaRPr lang="th-TH" smtClean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 cstate="print"/>
          <a:srcRect l="2097" t="5276"/>
          <a:stretch/>
        </p:blipFill>
        <p:spPr bwMode="auto">
          <a:xfrm>
            <a:off x="84227" y="3284984"/>
            <a:ext cx="8952271" cy="33522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13067" y="3402901"/>
            <a:ext cx="2952328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Level 3: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ทุกทีมในบริษัททำ 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Process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ที่เป็นมาตรฐานเหมือนกัน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9853" y="5252221"/>
            <a:ext cx="2952328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Level 5: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มีความสามารถในการปรับปรุง 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Process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เพื่อให้ได้ 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Quality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ที่ดีที่สุด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4131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Standard Software Processes</a:t>
            </a:r>
            <a:br>
              <a:rPr lang="en-US" sz="4000" dirty="0" smtClean="0"/>
            </a:br>
            <a:r>
              <a:rPr lang="en-US" sz="4000" dirty="0" smtClean="0"/>
              <a:t>(ISO/IEC 12207)</a:t>
            </a:r>
            <a:endParaRPr lang="th-TH" sz="4000" dirty="0" smtClean="0"/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314905-8580-4B0D-8296-8AE2FCAF9632}" type="slidenum">
              <a:rPr lang="en-US" smtClean="0"/>
              <a:pPr/>
              <a:t>7</a:t>
            </a:fld>
            <a:endParaRPr lang="th-TH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258715" y="1484313"/>
            <a:ext cx="6697663" cy="5060950"/>
            <a:chOff x="1258714" y="1484313"/>
            <a:chExt cx="6697662" cy="5060950"/>
          </a:xfrm>
        </p:grpSpPr>
        <p:pic>
          <p:nvPicPr>
            <p:cNvPr id="14340" name="Picture 4" descr="iso9001-1"/>
            <p:cNvPicPr>
              <a:picLocks noChangeAspect="1" noChangeArrowheads="1"/>
            </p:cNvPicPr>
            <p:nvPr/>
          </p:nvPicPr>
          <p:blipFill>
            <a:blip r:embed="rId2" cstate="print"/>
            <a:srcRect l="5765" r="4811"/>
            <a:stretch>
              <a:fillRect/>
            </a:stretch>
          </p:blipFill>
          <p:spPr bwMode="auto">
            <a:xfrm>
              <a:off x="1258714" y="1484313"/>
              <a:ext cx="6697662" cy="506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>
            <a:xfrm>
              <a:off x="1619374" y="2996952"/>
              <a:ext cx="1296144" cy="19442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03750" y="2348880"/>
              <a:ext cx="252028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55378" y="2501280"/>
              <a:ext cx="2700300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059534" y="3969060"/>
              <a:ext cx="1224136" cy="9721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47766" y="3356992"/>
              <a:ext cx="2232248" cy="4860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10" y="2447312"/>
            <a:ext cx="1436244" cy="5847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Project Management</a:t>
            </a:r>
            <a:endParaRPr lang="th-TH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3171" y="1628802"/>
            <a:ext cx="1436244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Requirement</a:t>
            </a:r>
            <a:endParaRPr lang="th-TH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-32594" y="3356994"/>
            <a:ext cx="1436244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Requirement</a:t>
            </a:r>
            <a:endParaRPr lang="th-TH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-36512" y="3861050"/>
            <a:ext cx="153592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Analysis</a:t>
            </a:r>
          </a:p>
          <a:p>
            <a:pPr algn="ctr"/>
            <a:r>
              <a:rPr lang="en-US" sz="1600" dirty="0" smtClean="0"/>
              <a:t> Design Implementation</a:t>
            </a:r>
            <a:endParaRPr lang="th-TH" sz="1600" dirty="0"/>
          </a:p>
        </p:txBody>
      </p:sp>
      <p:sp>
        <p:nvSpPr>
          <p:cNvPr id="5" name="Rectangle 4"/>
          <p:cNvSpPr/>
          <p:nvPr/>
        </p:nvSpPr>
        <p:spPr>
          <a:xfrm>
            <a:off x="4716016" y="5517232"/>
            <a:ext cx="28080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7613175" y="5317757"/>
            <a:ext cx="1535927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การจัดหา </a:t>
            </a:r>
            <a:r>
              <a:rPr lang="en-US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th-TH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Software </a:t>
            </a:r>
            <a:endParaRPr lang="th-TH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098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107504" y="125760"/>
            <a:ext cx="9036496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th-TH" dirty="0" smtClean="0"/>
              <a:t>S</a:t>
            </a:r>
            <a:r>
              <a:rPr lang="en-US" dirty="0" err="1" smtClean="0"/>
              <a:t>oftware</a:t>
            </a:r>
            <a:r>
              <a:rPr lang="en-US" dirty="0" smtClean="0"/>
              <a:t> </a:t>
            </a:r>
            <a:r>
              <a:rPr lang="th-TH" dirty="0" smtClean="0"/>
              <a:t>D</a:t>
            </a:r>
            <a:r>
              <a:rPr lang="en-US" dirty="0" err="1" smtClean="0"/>
              <a:t>evelopment</a:t>
            </a:r>
            <a:r>
              <a:rPr lang="en-US" dirty="0" smtClean="0"/>
              <a:t> </a:t>
            </a:r>
            <a:r>
              <a:rPr lang="th-TH" dirty="0" smtClean="0"/>
              <a:t>L</a:t>
            </a:r>
            <a:r>
              <a:rPr lang="en-US" dirty="0" err="1" smtClean="0"/>
              <a:t>ife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ycle</a:t>
            </a:r>
            <a:r>
              <a:rPr lang="th-TH" dirty="0" smtClean="0"/>
              <a:t> </a:t>
            </a:r>
            <a:r>
              <a:rPr lang="en-US" dirty="0" smtClean="0"/>
              <a:t>(SDLC)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with </a:t>
            </a:r>
            <a:r>
              <a:rPr lang="en-US" dirty="0" smtClean="0"/>
              <a:t>ISO/IEC </a:t>
            </a:r>
            <a:r>
              <a:rPr lang="th-TH" dirty="0" smtClean="0"/>
              <a:t>12207</a:t>
            </a:r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C1B318-4D28-44C5-9B85-43B8E693F7A1}" type="slidenum">
              <a:rPr lang="en-US" smtClean="0"/>
              <a:pPr/>
              <a:t>8</a:t>
            </a:fld>
            <a:endParaRPr lang="th-TH" smtClean="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 cstate="print"/>
          <a:srcRect l="7474" t="12103" r="8060" b="12103"/>
          <a:stretch>
            <a:fillRect/>
          </a:stretch>
        </p:blipFill>
        <p:spPr bwMode="auto">
          <a:xfrm>
            <a:off x="0" y="1281115"/>
            <a:ext cx="9144000" cy="557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75350" y="1249596"/>
            <a:ext cx="2244525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กำหนดความต้องการ</a:t>
            </a:r>
            <a:endParaRPr lang="th-TH" dirty="0"/>
          </a:p>
        </p:txBody>
      </p:sp>
      <p:sp>
        <p:nvSpPr>
          <p:cNvPr id="7" name="TextBox 6"/>
          <p:cNvSpPr txBox="1"/>
          <p:nvPr/>
        </p:nvSpPr>
        <p:spPr>
          <a:xfrm>
            <a:off x="3635896" y="1268760"/>
            <a:ext cx="254909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วิเคราะห์ ออกแบบระบบ</a:t>
            </a:r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6352163" y="1249596"/>
            <a:ext cx="177805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ทำระบบต้นแบบ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1197094" y="2852936"/>
            <a:ext cx="2039341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พัฒนา จัดทำระบบ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730769" y="2852936"/>
            <a:ext cx="2231701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ตรวจสอบการผลิตซ้ำ</a:t>
            </a:r>
            <a:endParaRPr lang="th-TH" dirty="0"/>
          </a:p>
        </p:txBody>
      </p:sp>
      <p:sp>
        <p:nvSpPr>
          <p:cNvPr id="11" name="TextBox 10"/>
          <p:cNvSpPr txBox="1"/>
          <p:nvPr/>
        </p:nvSpPr>
        <p:spPr>
          <a:xfrm>
            <a:off x="1172716" y="4437112"/>
            <a:ext cx="134524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นำไปใช้งาน</a:t>
            </a:r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6588224" y="2864349"/>
            <a:ext cx="2672526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ติดตั้งระบบ ทดสอบระบบ</a:t>
            </a:r>
            <a:endParaRPr lang="th-TH" dirty="0"/>
          </a:p>
        </p:txBody>
      </p:sp>
      <p:sp>
        <p:nvSpPr>
          <p:cNvPr id="13" name="TextBox 12"/>
          <p:cNvSpPr txBox="1"/>
          <p:nvPr/>
        </p:nvSpPr>
        <p:spPr>
          <a:xfrm>
            <a:off x="3563888" y="4489956"/>
            <a:ext cx="257795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ซ่อมบำรุง และ สนับสนุน</a:t>
            </a:r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6516216" y="4633972"/>
            <a:ext cx="117532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h-TH" dirty="0" smtClean="0"/>
              <a:t>ถอดระบบ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5988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h-TH" dirty="0" smtClean="0"/>
              <a:t>วิวัฒนาการของ </a:t>
            </a:r>
            <a:r>
              <a:rPr lang="en-US" dirty="0" smtClean="0"/>
              <a:t>Software Process Models</a:t>
            </a:r>
            <a:endParaRPr lang="th-TH" dirty="0" smtClean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600202"/>
            <a:ext cx="8856984" cy="4525963"/>
          </a:xfrm>
        </p:spPr>
        <p:txBody>
          <a:bodyPr>
            <a:normAutofit lnSpcReduction="10000"/>
          </a:bodyPr>
          <a:lstStyle/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Build and Fix : </a:t>
            </a:r>
            <a:r>
              <a:rPr lang="th-TH" sz="2400" dirty="0" smtClean="0"/>
              <a:t>ทำแบบบ้านๆ ไร้กระบวนท่า</a:t>
            </a:r>
            <a:endParaRPr lang="en-US" sz="2400" dirty="0" smtClean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Waterfall : </a:t>
            </a:r>
            <a:r>
              <a:rPr lang="th-TH" sz="2400" dirty="0" smtClean="0"/>
              <a:t>ขั้นตอนหลักของการทำซอฟต์แวร์ </a:t>
            </a:r>
            <a:endParaRPr lang="en-US" sz="2400" dirty="0" smtClean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Modified Waterfall: V-Model</a:t>
            </a:r>
            <a:r>
              <a:rPr lang="th-TH" sz="2400" dirty="0"/>
              <a:t> </a:t>
            </a:r>
            <a:r>
              <a:rPr lang="en-US" sz="2400" dirty="0" smtClean="0"/>
              <a:t>: </a:t>
            </a:r>
            <a:r>
              <a:rPr lang="th-TH" sz="2400" dirty="0" smtClean="0"/>
              <a:t>ทำ </a:t>
            </a:r>
            <a:r>
              <a:rPr lang="en-US" sz="2400" dirty="0" smtClean="0"/>
              <a:t>Verification and Validation </a:t>
            </a:r>
            <a:r>
              <a:rPr lang="th-TH" sz="2400" dirty="0" smtClean="0"/>
              <a:t>เร็วขึ้น บ่อยขึ้น</a:t>
            </a:r>
            <a:endParaRPr lang="en-US" sz="2400" dirty="0" smtClean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Rapid Prototype Development : </a:t>
            </a:r>
            <a:r>
              <a:rPr lang="th-TH" sz="2400" dirty="0" smtClean="0"/>
              <a:t>ทำระบบต้นแบบ ลดปัญหา</a:t>
            </a:r>
            <a:r>
              <a:rPr lang="en-US" sz="2400" dirty="0" smtClean="0"/>
              <a:t>Requirement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Spiral : </a:t>
            </a:r>
            <a:r>
              <a:rPr lang="th-TH" sz="2400" dirty="0" smtClean="0"/>
              <a:t>กำจัดความเสี่ยงในทุกรอบ</a:t>
            </a:r>
            <a:endParaRPr lang="en-US" sz="2400" dirty="0" smtClean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Incremental Model : </a:t>
            </a:r>
            <a:r>
              <a:rPr lang="th-TH" sz="2400" dirty="0" smtClean="0"/>
              <a:t>ได้ซอฟต์แวร์ที่ทำงานได้จริงและมี </a:t>
            </a:r>
            <a:r>
              <a:rPr lang="en-US" sz="2400" dirty="0" smtClean="0"/>
              <a:t>Feature </a:t>
            </a:r>
            <a:r>
              <a:rPr lang="th-TH" sz="2400" dirty="0" smtClean="0"/>
              <a:t>มากขึ้นในทุกรอบ</a:t>
            </a:r>
            <a:endParaRPr lang="en-US" sz="2400" dirty="0" smtClean="0"/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Concurrency and Incremental : </a:t>
            </a:r>
            <a:r>
              <a:rPr lang="th-TH" sz="2400" dirty="0" smtClean="0"/>
              <a:t>ใช้หลายทีมช่วยกันทำซอฟต์แวร์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Extreme Programming : </a:t>
            </a:r>
            <a:r>
              <a:rPr lang="th-TH" sz="2400" dirty="0" smtClean="0"/>
              <a:t>ลดการทำ </a:t>
            </a:r>
            <a:r>
              <a:rPr lang="en-US" sz="2400" dirty="0" smtClean="0"/>
              <a:t>Document </a:t>
            </a:r>
            <a:r>
              <a:rPr lang="th-TH" sz="2400" dirty="0" smtClean="0"/>
              <a:t>ทำเท่าที่จำเป็น </a:t>
            </a:r>
            <a:r>
              <a:rPr lang="en-US" sz="2400" dirty="0" smtClean="0"/>
              <a:t>Agile 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Formal Transformation : </a:t>
            </a:r>
            <a:r>
              <a:rPr lang="th-TH" sz="2400" dirty="0" smtClean="0"/>
              <a:t>สร้างซอฟต์แวร์ด้วยคณิตศาสตร์ 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z="2400" dirty="0" smtClean="0"/>
              <a:t>Rational Unified Process :  </a:t>
            </a:r>
            <a:r>
              <a:rPr lang="th-TH" sz="2400" dirty="0" smtClean="0"/>
              <a:t>ผสมผสานข้อดีจากหลาน </a:t>
            </a:r>
            <a:r>
              <a:rPr lang="en-US" sz="2400" dirty="0" smtClean="0"/>
              <a:t>Process Models </a:t>
            </a:r>
            <a:r>
              <a:rPr lang="th-TH" sz="2400" dirty="0" smtClean="0"/>
              <a:t>และ ใช้แนวคิดเชิงวัตถุ และ การใช้แผนภาพอธิบายซอฟต์แวร์ </a:t>
            </a:r>
            <a:r>
              <a:rPr lang="en-US" sz="2400" dirty="0" smtClean="0"/>
              <a:t>(Visual Model)</a:t>
            </a:r>
            <a:endParaRPr lang="th-TH" sz="2400" dirty="0" smtClean="0"/>
          </a:p>
        </p:txBody>
      </p:sp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EB71C7-4C84-494E-B827-596AA4FA2393}" type="slidenum">
              <a:rPr lang="en-US" smtClean="0"/>
              <a:pPr/>
              <a:t>9</a:t>
            </a:fld>
            <a:endParaRPr lang="th-TH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2536</TotalTime>
  <Words>1895</Words>
  <Application>Microsoft Office PowerPoint</Application>
  <PresentationFormat>On-screen Show (4:3)</PresentationFormat>
  <Paragraphs>189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Angsana New</vt:lpstr>
      <vt:lpstr>Arial</vt:lpstr>
      <vt:lpstr>Browallia New</vt:lpstr>
      <vt:lpstr>Calibri</vt:lpstr>
      <vt:lpstr>Cordia New</vt:lpstr>
      <vt:lpstr>TH SarabunPSK</vt:lpstr>
      <vt:lpstr>Verdana</vt:lpstr>
      <vt:lpstr>Wingdings</vt:lpstr>
      <vt:lpstr>Office Theme</vt:lpstr>
      <vt:lpstr>ความหมายของ Software Process</vt:lpstr>
      <vt:lpstr>องค์ประกอบของกระบวนการพัฒนาซอฟต์แวร์ (Elements of Software Process)</vt:lpstr>
      <vt:lpstr>เปรียบเทียบการสร้างบ้านกับการสร้างซอฟต์แวร์</vt:lpstr>
      <vt:lpstr>เปรียบเทียบการสร้างบ้านกับการสร้างซอฟต์แวร์</vt:lpstr>
      <vt:lpstr>5 ขั้นตอนหลักในการพัฒนาซอฟต์แวร์ (Development Process)</vt:lpstr>
      <vt:lpstr>Software Process</vt:lpstr>
      <vt:lpstr>Standard Software Processes (ISO/IEC 12207)</vt:lpstr>
      <vt:lpstr>Software Development Life Cycle (SDLC) with ISO/IEC 12207</vt:lpstr>
      <vt:lpstr>วิวัฒนาการของ Software Process Models</vt:lpstr>
      <vt:lpstr>Build and Fix Model : เขียนโค้ดไปแก้ไปเรื่อยๆ</vt:lpstr>
      <vt:lpstr>Waterfall Model</vt:lpstr>
      <vt:lpstr>PowerPoint Presentation</vt:lpstr>
      <vt:lpstr>ที่มาของการเกิดกระบวนการแบบ Agile</vt:lpstr>
      <vt:lpstr>Agile Process</vt:lpstr>
      <vt:lpstr>Agile Process เป็นไปตาม Concepts หลักของการด้าน ประกันคุณภาพ (Quality Assurance) </vt:lpstr>
      <vt:lpstr>PowerPoint Presentation</vt:lpstr>
      <vt:lpstr>PowerPoint Presentation</vt:lpstr>
      <vt:lpstr>PowerPoint Presentation</vt:lpstr>
      <vt:lpstr>คุณลักษณะที่เรียกว่า Iterative คือ การแบ่งการพัฒนาซอฟต์แวร์ออกเป็นหลายรอบ (Iteration)</vt:lpstr>
      <vt:lpstr>PowerPoint Presentation</vt:lpstr>
      <vt:lpstr>วิธีการทำ Sprint Planning</vt:lpstr>
      <vt:lpstr>PowerPoint Presentation</vt:lpstr>
      <vt:lpstr>PowerPoint Presentation</vt:lpstr>
      <vt:lpstr>PowerPoint Presentation</vt:lpstr>
      <vt:lpstr>PowerPoint Presentation</vt:lpstr>
      <vt:lpstr>แนวคิดการวางแผนใน XP (Planning Game)</vt:lpstr>
      <vt:lpstr>PowerPoint Presentation</vt:lpstr>
      <vt:lpstr>สิ่งที่ทำในระหว่าง Iteration และ เมื่อจบ Iteration</vt:lpstr>
      <vt:lpstr>PowerPoint Presentation</vt:lpstr>
      <vt:lpstr>แนวทางปฏิบัติ Practices ที่ต้องยึดถือในการทำ Development ของ XP</vt:lpstr>
      <vt:lpstr>PowerPoint Presentation</vt:lpstr>
      <vt:lpstr>Relation between People, Process, Paradigms, Products, and Tools. ความสัมพันธ์ระหว่างบุคลการ กระบวนการ แนวคิด ผลผลิต และ เครื่องมือในสายงานวิศวกรรมซอฟต์แวร์</vt:lpstr>
      <vt:lpstr>แบบฝึกหัดท้ายบท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ความหมายของ Software Process หรือ Process</dc:title>
  <dc:creator>TU</dc:creator>
  <cp:lastModifiedBy>Windows User</cp:lastModifiedBy>
  <cp:revision>90</cp:revision>
  <dcterms:created xsi:type="dcterms:W3CDTF">2014-09-17T06:47:21Z</dcterms:created>
  <dcterms:modified xsi:type="dcterms:W3CDTF">2019-08-29T14:21:25Z</dcterms:modified>
</cp:coreProperties>
</file>